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03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0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3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13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90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2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18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92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32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75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44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6C801-B138-40B5-A0F6-D097B242686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8133C-619C-4A66-A61F-0111F5B73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kjQe6Gz1Ak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74802" y="3078792"/>
            <a:ext cx="3078390" cy="22239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E35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880" y="342902"/>
            <a:ext cx="4256481" cy="14144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2875" y="142875"/>
            <a:ext cx="11901488" cy="6586538"/>
          </a:xfrm>
          <a:prstGeom prst="rect">
            <a:avLst/>
          </a:prstGeom>
          <a:noFill/>
          <a:ln w="57150">
            <a:solidFill>
              <a:srgbClr val="E35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80089" y="721877"/>
            <a:ext cx="7163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0" b="1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</a:rPr>
              <a:t>Starting school with Charlie Bear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11" y="287928"/>
            <a:ext cx="789747" cy="9352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298" y="5548640"/>
            <a:ext cx="894860" cy="1049845"/>
          </a:xfrm>
          <a:prstGeom prst="rect">
            <a:avLst/>
          </a:prstGeom>
        </p:spPr>
      </p:pic>
      <p:pic>
        <p:nvPicPr>
          <p:cNvPr id="10" name="Picture 9" descr="The Everywhere Bear (Audio Download): Amazon.co.uk: Julia ..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597" y="3366599"/>
            <a:ext cx="2261423" cy="1719733"/>
          </a:xfrm>
          <a:prstGeom prst="rect">
            <a:avLst/>
          </a:prstGeom>
          <a:noFill/>
        </p:spPr>
      </p:pic>
      <p:pic>
        <p:nvPicPr>
          <p:cNvPr id="12" name="Picture 11" descr="Bear Paw Prints - Clipart library - Clip Art Library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652456">
            <a:off x="6675146" y="2500176"/>
            <a:ext cx="428625" cy="43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417443" y="1991692"/>
            <a:ext cx="3826639" cy="2180257"/>
          </a:xfrm>
          <a:prstGeom prst="rect">
            <a:avLst/>
          </a:prstGeom>
          <a:solidFill>
            <a:schemeClr val="bg1"/>
          </a:solidFill>
          <a:ln w="38100">
            <a:solidFill>
              <a:srgbClr val="E35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/>
              <a:t>Make a den.</a:t>
            </a:r>
            <a:endParaRPr lang="en-GB" dirty="0"/>
          </a:p>
          <a:p>
            <a:r>
              <a:rPr lang="en-GB" dirty="0"/>
              <a:t>Using cushions, quilts, blankets etc build a den for you and your teddy.</a:t>
            </a:r>
          </a:p>
          <a:p>
            <a:r>
              <a:rPr lang="en-GB" b="1" u="sng" dirty="0"/>
              <a:t>Learning </a:t>
            </a:r>
            <a:endParaRPr lang="en-GB" dirty="0"/>
          </a:p>
          <a:p>
            <a:r>
              <a:rPr lang="en-GB" dirty="0"/>
              <a:t>Problem solving skills</a:t>
            </a:r>
          </a:p>
          <a:p>
            <a:r>
              <a:rPr lang="en-GB" dirty="0"/>
              <a:t>Listening skills</a:t>
            </a:r>
          </a:p>
          <a:p>
            <a:r>
              <a:rPr lang="en-GB" dirty="0"/>
              <a:t>Building vocabulary</a:t>
            </a:r>
          </a:p>
          <a:p>
            <a:r>
              <a:rPr lang="en-GB" dirty="0"/>
              <a:t>Developing creativity.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9916" y="4338196"/>
            <a:ext cx="3814166" cy="2180258"/>
          </a:xfrm>
          <a:prstGeom prst="rect">
            <a:avLst/>
          </a:prstGeom>
          <a:solidFill>
            <a:schemeClr val="bg1"/>
          </a:solidFill>
          <a:ln w="38100">
            <a:solidFill>
              <a:srgbClr val="E35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b="1" dirty="0" smtClean="0">
              <a:solidFill>
                <a:schemeClr val="tx1"/>
              </a:solidFill>
              <a:latin typeface="NTPreCursive" panose="03000400000000000000" pitchFamily="66" charset="0"/>
            </a:endParaRPr>
          </a:p>
          <a:p>
            <a:pPr algn="just"/>
            <a:r>
              <a:rPr lang="en-GB" sz="1400" b="1" u="sng" dirty="0" smtClean="0">
                <a:solidFill>
                  <a:schemeClr val="tx1"/>
                </a:solidFill>
                <a:latin typeface="NTPreCursive" panose="03000400000000000000" pitchFamily="66" charset="0"/>
              </a:rPr>
              <a:t>Finding Information</a:t>
            </a:r>
          </a:p>
          <a:p>
            <a:pPr algn="just"/>
            <a:r>
              <a:rPr lang="en-GB" sz="1400" dirty="0" smtClean="0">
                <a:solidFill>
                  <a:schemeClr val="tx1"/>
                </a:solidFill>
                <a:latin typeface="NTPreCursive" panose="03000400000000000000" pitchFamily="66" charset="0"/>
              </a:rPr>
              <a:t>The </a:t>
            </a:r>
            <a:r>
              <a:rPr lang="en-GB" sz="1400" dirty="0">
                <a:solidFill>
                  <a:schemeClr val="tx1"/>
                </a:solidFill>
                <a:latin typeface="NTPreCursive" panose="03000400000000000000" pitchFamily="66" charset="0"/>
              </a:rPr>
              <a:t>seagull helped Everywhere Bear find the children again. Can you find any interest information about </a:t>
            </a:r>
            <a:r>
              <a:rPr lang="en-GB" sz="1400" dirty="0" smtClean="0">
                <a:solidFill>
                  <a:schemeClr val="tx1"/>
                </a:solidFill>
                <a:latin typeface="NTPreCursive" panose="03000400000000000000" pitchFamily="66" charset="0"/>
              </a:rPr>
              <a:t>Seagulls? </a:t>
            </a:r>
            <a:r>
              <a:rPr lang="en-GB" sz="1400" dirty="0">
                <a:solidFill>
                  <a:schemeClr val="tx1"/>
                </a:solidFill>
                <a:latin typeface="NTPreCursive" panose="03000400000000000000" pitchFamily="66" charset="0"/>
              </a:rPr>
              <a:t>Where do they like to live? What do they eat? Do you see them in your garden? Can you count how many come into your garden in 30mins?</a:t>
            </a:r>
          </a:p>
          <a:p>
            <a:pPr algn="just"/>
            <a:r>
              <a:rPr lang="en-GB" sz="1400" b="1" u="sng" dirty="0">
                <a:solidFill>
                  <a:schemeClr val="tx1"/>
                </a:solidFill>
                <a:latin typeface="NTPreCursive" panose="03000400000000000000" pitchFamily="66" charset="0"/>
              </a:rPr>
              <a:t>Learning</a:t>
            </a:r>
          </a:p>
          <a:p>
            <a:r>
              <a:rPr lang="en-GB" sz="1400" dirty="0">
                <a:solidFill>
                  <a:schemeClr val="tx1"/>
                </a:solidFill>
                <a:latin typeface="NTPreCursive" panose="03000400000000000000" pitchFamily="66" charset="0"/>
              </a:rPr>
              <a:t>Listen or watch for useful information. </a:t>
            </a:r>
          </a:p>
          <a:p>
            <a:r>
              <a:rPr lang="en-GB" sz="1400" dirty="0">
                <a:solidFill>
                  <a:schemeClr val="tx1"/>
                </a:solidFill>
                <a:latin typeface="NTPreCursive" panose="03000400000000000000" pitchFamily="66" charset="0"/>
              </a:rPr>
              <a:t>Developing an interest in my environment.</a:t>
            </a:r>
          </a:p>
          <a:p>
            <a:r>
              <a:rPr lang="en-GB" sz="1400" dirty="0">
                <a:solidFill>
                  <a:schemeClr val="tx1"/>
                </a:solidFill>
                <a:latin typeface="NTPreCursive" panose="03000400000000000000" pitchFamily="66" charset="0"/>
              </a:rPr>
              <a:t>Numeracy and recording skills.</a:t>
            </a:r>
          </a:p>
          <a:p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83912" y="1949961"/>
            <a:ext cx="3729732" cy="2180257"/>
          </a:xfrm>
          <a:prstGeom prst="rect">
            <a:avLst/>
          </a:prstGeom>
          <a:solidFill>
            <a:schemeClr val="bg1"/>
          </a:solidFill>
          <a:ln w="38100">
            <a:solidFill>
              <a:srgbClr val="E35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Callout 17"/>
          <p:cNvSpPr/>
          <p:nvPr/>
        </p:nvSpPr>
        <p:spPr>
          <a:xfrm>
            <a:off x="8301038" y="4340798"/>
            <a:ext cx="2909228" cy="1768262"/>
          </a:xfrm>
          <a:prstGeom prst="wedgeEllipseCallout">
            <a:avLst/>
          </a:prstGeom>
          <a:solidFill>
            <a:schemeClr val="bg1"/>
          </a:solidFill>
          <a:ln w="38100">
            <a:solidFill>
              <a:srgbClr val="E35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CAE9A5-BBBC-4C40-B461-9FE496DD6522}"/>
              </a:ext>
            </a:extLst>
          </p:cNvPr>
          <p:cNvSpPr txBox="1"/>
          <p:nvPr/>
        </p:nvSpPr>
        <p:spPr>
          <a:xfrm>
            <a:off x="8145379" y="2037337"/>
            <a:ext cx="33363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NTPreCursive" panose="03000400000000000000" pitchFamily="66" charset="0"/>
              </a:rPr>
              <a:t>Make a den like Daisy.</a:t>
            </a:r>
            <a:endParaRPr lang="en-GB" sz="1400" dirty="0">
              <a:latin typeface="NTPreCursive" panose="03000400000000000000" pitchFamily="66" charset="0"/>
            </a:endParaRPr>
          </a:p>
          <a:p>
            <a:pPr algn="just"/>
            <a:r>
              <a:rPr lang="en-GB" sz="1400" dirty="0">
                <a:latin typeface="NTPreCursive" panose="03000400000000000000" pitchFamily="66" charset="0"/>
              </a:rPr>
              <a:t>Using cushions, quilts, blankets etc build a den for you and your teddy.</a:t>
            </a:r>
          </a:p>
          <a:p>
            <a:r>
              <a:rPr lang="en-GB" sz="1400" b="1" u="sng" dirty="0">
                <a:latin typeface="NTPreCursive" panose="03000400000000000000" pitchFamily="66" charset="0"/>
              </a:rPr>
              <a:t>Learning </a:t>
            </a:r>
            <a:endParaRPr lang="en-GB" sz="1400" dirty="0">
              <a:latin typeface="NTPreCursive" panose="03000400000000000000" pitchFamily="66" charset="0"/>
            </a:endParaRPr>
          </a:p>
          <a:p>
            <a:r>
              <a:rPr lang="en-GB" sz="1400" dirty="0">
                <a:latin typeface="NTPreCursive" panose="03000400000000000000" pitchFamily="66" charset="0"/>
              </a:rPr>
              <a:t>Problem solving skills</a:t>
            </a:r>
          </a:p>
          <a:p>
            <a:r>
              <a:rPr lang="en-GB" sz="1400" dirty="0">
                <a:latin typeface="NTPreCursive" panose="03000400000000000000" pitchFamily="66" charset="0"/>
              </a:rPr>
              <a:t>Listening skills</a:t>
            </a:r>
          </a:p>
          <a:p>
            <a:r>
              <a:rPr lang="en-GB" sz="1400" dirty="0">
                <a:latin typeface="NTPreCursive" panose="03000400000000000000" pitchFamily="66" charset="0"/>
              </a:rPr>
              <a:t>Building vocabulary</a:t>
            </a:r>
          </a:p>
          <a:p>
            <a:r>
              <a:rPr lang="en-GB" sz="1400" dirty="0">
                <a:latin typeface="NTPreCursive" panose="03000400000000000000" pitchFamily="66" charset="0"/>
              </a:rPr>
              <a:t>Developing creativity.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4955E4-8101-49D8-8063-EF5F002973A4}"/>
              </a:ext>
            </a:extLst>
          </p:cNvPr>
          <p:cNvSpPr txBox="1"/>
          <p:nvPr/>
        </p:nvSpPr>
        <p:spPr>
          <a:xfrm>
            <a:off x="417443" y="2004679"/>
            <a:ext cx="378942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b="1" u="sng" dirty="0">
                <a:latin typeface="NTPreCursive" panose="03000400000000000000" pitchFamily="66" charset="0"/>
              </a:rPr>
              <a:t>Write your own </a:t>
            </a:r>
            <a:r>
              <a:rPr lang="en-GB" sz="1400" b="1" u="sng" dirty="0" smtClean="0">
                <a:latin typeface="NTPreCursive" panose="03000400000000000000" pitchFamily="66" charset="0"/>
              </a:rPr>
              <a:t>story</a:t>
            </a:r>
            <a:endParaRPr lang="en-GB" sz="1400" u="sng" dirty="0">
              <a:latin typeface="NTPreCursive" panose="03000400000000000000" pitchFamily="66" charset="0"/>
            </a:endParaRPr>
          </a:p>
          <a:p>
            <a:pPr algn="just"/>
            <a:r>
              <a:rPr lang="en-GB" sz="1400" dirty="0">
                <a:latin typeface="NTPreCursive" panose="03000400000000000000" pitchFamily="66" charset="0"/>
              </a:rPr>
              <a:t>With the help of an adult can you make up a short story about your Teddy Bear’s journey to the stars. How did </a:t>
            </a:r>
            <a:r>
              <a:rPr lang="en-GB" sz="1400" dirty="0" smtClean="0">
                <a:latin typeface="NTPreCursive" panose="03000400000000000000" pitchFamily="66" charset="0"/>
              </a:rPr>
              <a:t>your </a:t>
            </a:r>
            <a:r>
              <a:rPr lang="en-GB" sz="1400" dirty="0">
                <a:latin typeface="NTPreCursive" panose="03000400000000000000" pitchFamily="66" charset="0"/>
              </a:rPr>
              <a:t>bear travel? What did they see on the way?</a:t>
            </a:r>
          </a:p>
          <a:p>
            <a:pPr algn="just"/>
            <a:r>
              <a:rPr lang="en-GB" sz="1400" b="1" u="sng" dirty="0">
                <a:latin typeface="NTPreCursive" panose="03000400000000000000" pitchFamily="66" charset="0"/>
              </a:rPr>
              <a:t>Learning</a:t>
            </a:r>
            <a:endParaRPr lang="en-GB" sz="1400" dirty="0">
              <a:latin typeface="NTPreCursive" panose="03000400000000000000" pitchFamily="66" charset="0"/>
            </a:endParaRPr>
          </a:p>
          <a:p>
            <a:pPr algn="just"/>
            <a:r>
              <a:rPr lang="en-GB" sz="1400" dirty="0">
                <a:latin typeface="NTPreCursive" panose="03000400000000000000" pitchFamily="66" charset="0"/>
              </a:rPr>
              <a:t>Recall and planning skills </a:t>
            </a:r>
            <a:r>
              <a:rPr lang="en-GB" sz="1400" dirty="0" smtClean="0">
                <a:latin typeface="NTPreCursive" panose="03000400000000000000" pitchFamily="66" charset="0"/>
              </a:rPr>
              <a:t>needed </a:t>
            </a:r>
            <a:r>
              <a:rPr lang="en-GB" sz="1400" dirty="0">
                <a:latin typeface="NTPreCursive" panose="03000400000000000000" pitchFamily="66" charset="0"/>
              </a:rPr>
              <a:t>for recording experiences, ideas, feelings and information.</a:t>
            </a:r>
          </a:p>
          <a:p>
            <a:pPr algn="just"/>
            <a:r>
              <a:rPr lang="en-GB" sz="1400" dirty="0">
                <a:latin typeface="NTPreCursive" panose="03000400000000000000" pitchFamily="66" charset="0"/>
              </a:rPr>
              <a:t>Communicate my experiences, thoughts and ideas.</a:t>
            </a:r>
          </a:p>
          <a:p>
            <a:pPr algn="just"/>
            <a:r>
              <a:rPr lang="en-GB" sz="1400" dirty="0">
                <a:latin typeface="NTPreCursive" panose="03000400000000000000" pitchFamily="66" charset="0"/>
              </a:rPr>
              <a:t>Explore characters and events in stories which help me invent my own.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B1DF10-ECEB-4440-BF9F-B51778C2BBA4}"/>
              </a:ext>
            </a:extLst>
          </p:cNvPr>
          <p:cNvSpPr txBox="1"/>
          <p:nvPr/>
        </p:nvSpPr>
        <p:spPr>
          <a:xfrm>
            <a:off x="8638673" y="4731026"/>
            <a:ext cx="2280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NTPreCursive" panose="03000400000000000000" pitchFamily="66" charset="0"/>
              </a:rPr>
              <a:t>‘A </a:t>
            </a:r>
            <a:r>
              <a:rPr lang="en-GB" sz="2000" b="1" dirty="0">
                <a:latin typeface="NTPreCursive" panose="03000400000000000000" pitchFamily="66" charset="0"/>
              </a:rPr>
              <a:t>child who reads will be an adult who thinks</a:t>
            </a:r>
            <a:r>
              <a:rPr lang="en-GB" sz="2000" b="1" dirty="0" smtClean="0">
                <a:latin typeface="NTPreCursive" panose="03000400000000000000" pitchFamily="66" charset="0"/>
              </a:rPr>
              <a:t>.’ </a:t>
            </a:r>
            <a:endParaRPr lang="en-GB" sz="2000" b="1" dirty="0">
              <a:latin typeface="NTPreCursive" panose="03000400000000000000" pitchFamily="66" charset="0"/>
            </a:endParaRPr>
          </a:p>
          <a:p>
            <a:pPr algn="r"/>
            <a:r>
              <a:rPr lang="en-GB" sz="2000" dirty="0">
                <a:latin typeface="NTPreCursive" panose="03000400000000000000" pitchFamily="66" charset="0"/>
              </a:rPr>
              <a:t>Unknown </a:t>
            </a:r>
            <a:r>
              <a:rPr lang="en-GB" sz="2000" dirty="0" smtClean="0">
                <a:latin typeface="NTPreCursive" panose="03000400000000000000" pitchFamily="66" charset="0"/>
              </a:rPr>
              <a:t>Author</a:t>
            </a:r>
            <a:endParaRPr lang="en-GB" sz="2000" dirty="0">
              <a:latin typeface="NTPreCursive" panose="03000400000000000000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906000" y="2743474"/>
            <a:ext cx="1737195" cy="1302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5643214" y="2494017"/>
            <a:ext cx="1665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Juice ITC" panose="04040403040A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Week 1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4574802" y="6201517"/>
            <a:ext cx="4023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NTPreCursive" panose="03000400000000000000" pitchFamily="66" charset="0"/>
                <a:hlinkClick r:id="rId8"/>
              </a:rPr>
              <a:t>https://www.youtube.com/watch?v=RkjQe6Gz1Ak</a:t>
            </a:r>
            <a:endParaRPr lang="en-GB" b="1" dirty="0">
              <a:latin typeface="NT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5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238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Juice ITC</vt:lpstr>
      <vt:lpstr>NTPreCursive</vt:lpstr>
      <vt:lpstr>Times New Roman</vt:lpstr>
      <vt:lpstr>Office Theme</vt:lpstr>
      <vt:lpstr>PowerPoint Presentation</vt:lpstr>
    </vt:vector>
  </TitlesOfParts>
  <Company>Midlothian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morgav78</dc:creator>
  <cp:lastModifiedBy>morgav78</cp:lastModifiedBy>
  <cp:revision>31</cp:revision>
  <dcterms:created xsi:type="dcterms:W3CDTF">2020-05-19T12:17:46Z</dcterms:created>
  <dcterms:modified xsi:type="dcterms:W3CDTF">2020-05-29T09:54:59Z</dcterms:modified>
</cp:coreProperties>
</file>