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Dancing Script" panose="020B0604020202020204" charset="0"/>
      <p:regular r:id="rId23"/>
      <p:bold r:id="rId24"/>
    </p:embeddedFont>
    <p:embeddedFont>
      <p:font typeface="Recursive" panose="020B0604020202020204" charset="0"/>
      <p:regular r:id="rId25"/>
      <p:bold r:id="rId26"/>
    </p:embeddedFont>
    <p:embeddedFont>
      <p:font typeface="Arial Narrow" panose="020B0606020202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o/b2Jz3UhIGrlr3Ffnq1P86W3U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F48904-E17F-427B-B956-7B23C6428CF3}">
  <a:tblStyle styleId="{4FF48904-E17F-427B-B956-7B23C6428CF3}" styleName="Table_0">
    <a:wholeTbl>
      <a:tcTxStyle>
        <a:font>
          <a:latin typeface="Arial"/>
          <a:ea typeface="Arial"/>
          <a:cs typeface="Arial"/>
        </a:font>
        <a:srgbClr val="000000"/>
      </a:tcTxStyle>
      <a:tcStyle>
        <a:tcBdr>
          <a:left>
            <a:ln w="38100" cap="flat" cmpd="sng">
              <a:solidFill>
                <a:srgbClr val="000000"/>
              </a:solidFill>
              <a:prstDash val="solid"/>
              <a:round/>
              <a:headEnd type="none" w="sm" len="sm"/>
              <a:tailEnd type="none" w="sm" len="sm"/>
            </a:ln>
          </a:left>
          <a:right>
            <a:ln w="38100" cap="flat" cmpd="sng">
              <a:solidFill>
                <a:srgbClr val="000000"/>
              </a:solidFill>
              <a:prstDash val="solid"/>
              <a:round/>
              <a:headEnd type="none" w="sm" len="sm"/>
              <a:tailEnd type="none" w="sm" len="sm"/>
            </a:ln>
          </a:right>
          <a:top>
            <a:ln w="38100" cap="flat" cmpd="sng">
              <a:solidFill>
                <a:srgbClr val="000000"/>
              </a:solidFill>
              <a:prstDash val="solid"/>
              <a:round/>
              <a:headEnd type="none" w="sm" len="sm"/>
              <a:tailEnd type="none" w="sm" len="sm"/>
            </a:ln>
          </a:top>
          <a:bottom>
            <a:ln w="38100" cap="flat" cmpd="sng">
              <a:solidFill>
                <a:srgbClr val="000000"/>
              </a:solidFill>
              <a:prstDash val="solid"/>
              <a:round/>
              <a:headEnd type="none" w="sm" len="sm"/>
              <a:tailEnd type="none" w="sm" len="sm"/>
            </a:ln>
          </a:bottom>
          <a:insideH>
            <a:ln w="38100" cap="flat" cmpd="sng">
              <a:solidFill>
                <a:srgbClr val="000000"/>
              </a:solidFill>
              <a:prstDash val="solid"/>
              <a:round/>
              <a:headEnd type="none" w="sm" len="sm"/>
              <a:tailEnd type="none" w="sm" len="sm"/>
            </a:ln>
          </a:insideH>
          <a:insideV>
            <a:ln w="381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39e7f7116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139e7f7116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47" name="Google Shape;1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hyperlink" Target="http://newtongrange.mgfl.net/" TargetMode="Externa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idx="4294967295"/>
          </p:nvPr>
        </p:nvSpPr>
        <p:spPr>
          <a:xfrm>
            <a:off x="1524000" y="2737197"/>
            <a:ext cx="8991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Arial Narrow"/>
              <a:buNone/>
            </a:pPr>
            <a:r>
              <a:rPr lang="en-GB" sz="8000">
                <a:solidFill>
                  <a:schemeClr val="accent1"/>
                </a:solidFill>
                <a:latin typeface="Arial Narrow"/>
                <a:ea typeface="Arial Narrow"/>
                <a:cs typeface="Arial Narrow"/>
                <a:sym typeface="Arial Narrow"/>
              </a:rPr>
              <a:t>Primary 1 </a:t>
            </a:r>
            <a:br>
              <a:rPr lang="en-GB" sz="8000">
                <a:solidFill>
                  <a:schemeClr val="accent1"/>
                </a:solidFill>
                <a:latin typeface="Arial Narrow"/>
                <a:ea typeface="Arial Narrow"/>
                <a:cs typeface="Arial Narrow"/>
                <a:sym typeface="Arial Narrow"/>
              </a:rPr>
            </a:br>
            <a:r>
              <a:rPr lang="en-GB" sz="8000">
                <a:solidFill>
                  <a:schemeClr val="accent1"/>
                </a:solidFill>
                <a:latin typeface="Arial Narrow"/>
                <a:ea typeface="Arial Narrow"/>
                <a:cs typeface="Arial Narrow"/>
                <a:sym typeface="Arial Narrow"/>
              </a:rPr>
              <a:t>Welcome Meeting</a:t>
            </a:r>
            <a:r>
              <a:rPr lang="en-GB" sz="6000">
                <a:solidFill>
                  <a:schemeClr val="accent1"/>
                </a:solidFill>
                <a:latin typeface="Arial Narrow"/>
                <a:ea typeface="Arial Narrow"/>
                <a:cs typeface="Arial Narrow"/>
                <a:sym typeface="Arial Narrow"/>
              </a:rPr>
              <a:t/>
            </a:r>
            <a:br>
              <a:rPr lang="en-GB" sz="6000">
                <a:solidFill>
                  <a:schemeClr val="accent1"/>
                </a:solidFill>
                <a:latin typeface="Arial Narrow"/>
                <a:ea typeface="Arial Narrow"/>
                <a:cs typeface="Arial Narrow"/>
                <a:sym typeface="Arial Narrow"/>
              </a:rPr>
            </a:br>
            <a:r>
              <a:rPr lang="en-GB" sz="5300">
                <a:solidFill>
                  <a:schemeClr val="accent1"/>
                </a:solidFill>
                <a:latin typeface="Arial Narrow"/>
                <a:ea typeface="Arial Narrow"/>
                <a:cs typeface="Arial Narrow"/>
                <a:sym typeface="Arial Narrow"/>
              </a:rPr>
              <a:t>Tuesday 27</a:t>
            </a:r>
            <a:r>
              <a:rPr lang="en-GB" sz="5300" baseline="30000">
                <a:solidFill>
                  <a:schemeClr val="accent1"/>
                </a:solidFill>
                <a:latin typeface="Arial Narrow"/>
                <a:ea typeface="Arial Narrow"/>
                <a:cs typeface="Arial Narrow"/>
                <a:sym typeface="Arial Narrow"/>
              </a:rPr>
              <a:t>th</a:t>
            </a:r>
            <a:r>
              <a:rPr lang="en-GB" sz="5300">
                <a:solidFill>
                  <a:schemeClr val="accent1"/>
                </a:solidFill>
                <a:latin typeface="Arial Narrow"/>
                <a:ea typeface="Arial Narrow"/>
                <a:cs typeface="Arial Narrow"/>
                <a:sym typeface="Arial Narrow"/>
              </a:rPr>
              <a:t> September 2022</a:t>
            </a:r>
            <a:endParaRPr sz="5300">
              <a:solidFill>
                <a:schemeClr val="accent1"/>
              </a:solidFill>
              <a:latin typeface="Arial Narrow"/>
              <a:ea typeface="Arial Narrow"/>
              <a:cs typeface="Arial Narrow"/>
              <a:sym typeface="Arial Narrow"/>
            </a:endParaRPr>
          </a:p>
        </p:txBody>
      </p:sp>
      <p:pic>
        <p:nvPicPr>
          <p:cNvPr id="89" name="Google Shape;89;p1"/>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90" name="Google Shape;90;p1"/>
          <p:cNvPicPr preferRelativeResize="0"/>
          <p:nvPr/>
        </p:nvPicPr>
        <p:blipFill rotWithShape="1">
          <a:blip r:embed="rId4">
            <a:alphaModFix/>
          </a:blip>
          <a:srcRect/>
          <a:stretch/>
        </p:blipFill>
        <p:spPr>
          <a:xfrm>
            <a:off x="10515600" y="4910548"/>
            <a:ext cx="1383849" cy="1623524"/>
          </a:xfrm>
          <a:prstGeom prst="rect">
            <a:avLst/>
          </a:prstGeom>
          <a:noFill/>
          <a:ln>
            <a:noFill/>
          </a:ln>
        </p:spPr>
      </p:pic>
      <p:sp>
        <p:nvSpPr>
          <p:cNvPr id="91" name="Google Shape;91;p1"/>
          <p:cNvSpPr/>
          <p:nvPr/>
        </p:nvSpPr>
        <p:spPr>
          <a:xfrm>
            <a:off x="150794" y="108489"/>
            <a:ext cx="11922386" cy="6582980"/>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title" idx="4294967295"/>
          </p:nvPr>
        </p:nvSpPr>
        <p:spPr>
          <a:xfrm>
            <a:off x="1524000" y="365125"/>
            <a:ext cx="8991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000"/>
              <a:buFont typeface="Arial"/>
              <a:buNone/>
            </a:pPr>
            <a:r>
              <a:rPr lang="en-GB" sz="6000">
                <a:solidFill>
                  <a:schemeClr val="accent1"/>
                </a:solidFill>
                <a:latin typeface="Arial"/>
                <a:ea typeface="Arial"/>
                <a:cs typeface="Arial"/>
                <a:sym typeface="Arial"/>
              </a:rPr>
              <a:t>Learning Contexts</a:t>
            </a:r>
            <a:endParaRPr sz="6000">
              <a:solidFill>
                <a:schemeClr val="accent1"/>
              </a:solidFill>
              <a:latin typeface="Arial"/>
              <a:ea typeface="Arial"/>
              <a:cs typeface="Arial"/>
              <a:sym typeface="Arial"/>
            </a:endParaRPr>
          </a:p>
        </p:txBody>
      </p:sp>
      <p:sp>
        <p:nvSpPr>
          <p:cNvPr id="199" name="Google Shape;199;p10"/>
          <p:cNvSpPr txBox="1">
            <a:spLocks noGrp="1"/>
          </p:cNvSpPr>
          <p:nvPr>
            <p:ph type="body" idx="4294967295"/>
          </p:nvPr>
        </p:nvSpPr>
        <p:spPr>
          <a:xfrm>
            <a:off x="320986" y="1889408"/>
            <a:ext cx="11068373" cy="468411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GB" sz="2400">
                <a:latin typeface="Arial"/>
                <a:ea typeface="Arial"/>
                <a:cs typeface="Arial"/>
                <a:sym typeface="Arial"/>
              </a:rPr>
              <a:t>This year in P1, our learning contexts will be based on play based learning. This will involve both child initiated and adult led play experiences to cover and consolidate skills within the Curriculum for Excellence.</a:t>
            </a:r>
            <a:endParaRPr/>
          </a:p>
          <a:p>
            <a:pPr marL="0" lvl="0" indent="0" algn="l" rtl="0">
              <a:lnSpc>
                <a:spcPct val="90000"/>
              </a:lnSpc>
              <a:spcBef>
                <a:spcPts val="0"/>
              </a:spcBef>
              <a:spcAft>
                <a:spcPts val="0"/>
              </a:spcAft>
              <a:buClr>
                <a:schemeClr val="dk1"/>
              </a:buClr>
              <a:buSzPts val="2800"/>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GB" sz="2400" b="1" u="sng">
                <a:latin typeface="Arial"/>
                <a:ea typeface="Arial"/>
                <a:cs typeface="Arial"/>
                <a:sym typeface="Arial"/>
              </a:rPr>
              <a:t>Why Play?</a:t>
            </a:r>
            <a:endParaRPr/>
          </a:p>
          <a:p>
            <a:pPr marL="0" lvl="0" indent="0" algn="l" rtl="0">
              <a:lnSpc>
                <a:spcPct val="90000"/>
              </a:lnSpc>
              <a:spcBef>
                <a:spcPts val="0"/>
              </a:spcBef>
              <a:spcAft>
                <a:spcPts val="0"/>
              </a:spcAft>
              <a:buClr>
                <a:schemeClr val="dk1"/>
              </a:buClr>
              <a:buSzPts val="2800"/>
              <a:buNone/>
            </a:pPr>
            <a:endParaRPr sz="2400">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GB" sz="2400">
                <a:latin typeface="Arial"/>
                <a:ea typeface="Arial"/>
                <a:cs typeface="Arial"/>
                <a:sym typeface="Arial"/>
              </a:rPr>
              <a:t>Through play, a child develops their </a:t>
            </a:r>
            <a:endParaRPr/>
          </a:p>
          <a:p>
            <a:pPr marL="0" lvl="0" indent="0" algn="l" rtl="0">
              <a:lnSpc>
                <a:spcPct val="90000"/>
              </a:lnSpc>
              <a:spcBef>
                <a:spcPts val="0"/>
              </a:spcBef>
              <a:spcAft>
                <a:spcPts val="0"/>
              </a:spcAft>
              <a:buClr>
                <a:schemeClr val="dk1"/>
              </a:buClr>
              <a:buSzPts val="2800"/>
              <a:buNone/>
            </a:pPr>
            <a:r>
              <a:rPr lang="en-GB" sz="2400">
                <a:latin typeface="Arial"/>
                <a:ea typeface="Arial"/>
                <a:cs typeface="Arial"/>
                <a:sym typeface="Arial"/>
              </a:rPr>
              <a:t>cognitive, social, emotional and </a:t>
            </a:r>
            <a:endParaRPr/>
          </a:p>
          <a:p>
            <a:pPr marL="0" lvl="0" indent="0" algn="l" rtl="0">
              <a:lnSpc>
                <a:spcPct val="90000"/>
              </a:lnSpc>
              <a:spcBef>
                <a:spcPts val="0"/>
              </a:spcBef>
              <a:spcAft>
                <a:spcPts val="0"/>
              </a:spcAft>
              <a:buClr>
                <a:schemeClr val="dk1"/>
              </a:buClr>
              <a:buSzPts val="2800"/>
              <a:buNone/>
            </a:pPr>
            <a:r>
              <a:rPr lang="en-GB" sz="2400">
                <a:latin typeface="Arial"/>
                <a:ea typeface="Arial"/>
                <a:cs typeface="Arial"/>
                <a:sym typeface="Arial"/>
              </a:rPr>
              <a:t>physical capacities.</a:t>
            </a:r>
            <a:endParaRPr/>
          </a:p>
          <a:p>
            <a:pPr marL="0" lvl="0" indent="0" algn="l" rtl="0">
              <a:lnSpc>
                <a:spcPct val="90000"/>
              </a:lnSpc>
              <a:spcBef>
                <a:spcPts val="0"/>
              </a:spcBef>
              <a:spcAft>
                <a:spcPts val="0"/>
              </a:spcAft>
              <a:buClr>
                <a:schemeClr val="dk1"/>
              </a:buClr>
              <a:buSzPts val="2800"/>
              <a:buNone/>
            </a:pPr>
            <a:endParaRPr sz="2400">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endParaRPr sz="2400">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GB" sz="2400">
                <a:latin typeface="Arial"/>
                <a:ea typeface="Arial"/>
                <a:cs typeface="Arial"/>
                <a:sym typeface="Arial"/>
              </a:rPr>
              <a:t>Article 31 of the UNCRC- Every child has</a:t>
            </a:r>
            <a:endParaRPr/>
          </a:p>
          <a:p>
            <a:pPr marL="0" lvl="0" indent="0" algn="l" rtl="0">
              <a:lnSpc>
                <a:spcPct val="90000"/>
              </a:lnSpc>
              <a:spcBef>
                <a:spcPts val="0"/>
              </a:spcBef>
              <a:spcAft>
                <a:spcPts val="0"/>
              </a:spcAft>
              <a:buClr>
                <a:schemeClr val="dk1"/>
              </a:buClr>
              <a:buSzPts val="2800"/>
              <a:buNone/>
            </a:pPr>
            <a:r>
              <a:rPr lang="en-GB" sz="2400">
                <a:latin typeface="Arial"/>
                <a:ea typeface="Arial"/>
                <a:cs typeface="Arial"/>
                <a:sym typeface="Arial"/>
              </a:rPr>
              <a:t>the right to play.</a:t>
            </a:r>
            <a:endParaRPr/>
          </a:p>
          <a:p>
            <a:pPr marL="0" lvl="0" indent="0" algn="l" rtl="0">
              <a:lnSpc>
                <a:spcPct val="90000"/>
              </a:lnSpc>
              <a:spcBef>
                <a:spcPts val="0"/>
              </a:spcBef>
              <a:spcAft>
                <a:spcPts val="0"/>
              </a:spcAft>
              <a:buClr>
                <a:schemeClr val="dk1"/>
              </a:buClr>
              <a:buSzPts val="2800"/>
              <a:buNone/>
            </a:pPr>
            <a:endParaRPr sz="2400">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GB" sz="2400">
                <a:latin typeface="Arial"/>
                <a:ea typeface="Arial"/>
                <a:cs typeface="Arial"/>
                <a:sym typeface="Arial"/>
              </a:rPr>
              <a:t>Developmentally Appropriate</a:t>
            </a:r>
            <a:endParaRPr>
              <a:latin typeface="Arial"/>
              <a:ea typeface="Arial"/>
              <a:cs typeface="Arial"/>
              <a:sym typeface="Arial"/>
            </a:endParaRPr>
          </a:p>
        </p:txBody>
      </p:sp>
      <p:pic>
        <p:nvPicPr>
          <p:cNvPr id="200" name="Google Shape;200;p10"/>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201" name="Google Shape;201;p10"/>
          <p:cNvPicPr preferRelativeResize="0"/>
          <p:nvPr/>
        </p:nvPicPr>
        <p:blipFill rotWithShape="1">
          <a:blip r:embed="rId4">
            <a:alphaModFix/>
          </a:blip>
          <a:srcRect/>
          <a:stretch/>
        </p:blipFill>
        <p:spPr>
          <a:xfrm>
            <a:off x="10626361" y="165629"/>
            <a:ext cx="1383849" cy="1623524"/>
          </a:xfrm>
          <a:prstGeom prst="rect">
            <a:avLst/>
          </a:prstGeom>
          <a:noFill/>
          <a:ln>
            <a:noFill/>
          </a:ln>
        </p:spPr>
      </p:pic>
      <p:sp>
        <p:nvSpPr>
          <p:cNvPr id="202" name="Google Shape;202;p10"/>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p10"/>
          <p:cNvPicPr preferRelativeResize="0"/>
          <p:nvPr/>
        </p:nvPicPr>
        <p:blipFill rotWithShape="1">
          <a:blip r:embed="rId5">
            <a:alphaModFix/>
          </a:blip>
          <a:srcRect l="43439" t="25274" r="22118" b="24446"/>
          <a:stretch/>
        </p:blipFill>
        <p:spPr>
          <a:xfrm>
            <a:off x="6136640" y="2753360"/>
            <a:ext cx="5873570" cy="38201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39e7f71163_0_5"/>
          <p:cNvSpPr txBox="1">
            <a:spLocks noGrp="1"/>
          </p:cNvSpPr>
          <p:nvPr>
            <p:ph type="title" idx="4294967295"/>
          </p:nvPr>
        </p:nvSpPr>
        <p:spPr>
          <a:xfrm>
            <a:off x="1524000" y="365125"/>
            <a:ext cx="8991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Arial"/>
              <a:buNone/>
            </a:pPr>
            <a:r>
              <a:rPr lang="en-GB" sz="4800">
                <a:solidFill>
                  <a:schemeClr val="accent1"/>
                </a:solidFill>
                <a:latin typeface="Arial"/>
                <a:ea typeface="Arial"/>
                <a:cs typeface="Arial"/>
                <a:sym typeface="Arial"/>
              </a:rPr>
              <a:t>Learning Across the Curriculum</a:t>
            </a:r>
            <a:endParaRPr sz="4800">
              <a:solidFill>
                <a:schemeClr val="accent1"/>
              </a:solidFill>
              <a:latin typeface="Arial"/>
              <a:ea typeface="Arial"/>
              <a:cs typeface="Arial"/>
              <a:sym typeface="Arial"/>
            </a:endParaRPr>
          </a:p>
        </p:txBody>
      </p:sp>
      <p:sp>
        <p:nvSpPr>
          <p:cNvPr id="209" name="Google Shape;209;g139e7f71163_0_5"/>
          <p:cNvSpPr txBox="1">
            <a:spLocks noGrp="1"/>
          </p:cNvSpPr>
          <p:nvPr>
            <p:ph type="body" idx="4294967295"/>
          </p:nvPr>
        </p:nvSpPr>
        <p:spPr>
          <a:xfrm>
            <a:off x="666427" y="2020903"/>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latin typeface="Arial Narrow"/>
                <a:ea typeface="Arial Narrow"/>
                <a:cs typeface="Arial Narrow"/>
                <a:sym typeface="Arial Narrow"/>
              </a:rPr>
              <a:t>This year in P1, we will be using play based learning to develop the following curricular areas:</a:t>
            </a:r>
            <a:endParaRPr/>
          </a:p>
          <a:p>
            <a:pPr marL="0" lvl="0" indent="0" algn="l" rtl="0">
              <a:lnSpc>
                <a:spcPct val="90000"/>
              </a:lnSpc>
              <a:spcBef>
                <a:spcPts val="0"/>
              </a:spcBef>
              <a:spcAft>
                <a:spcPts val="0"/>
              </a:spcAft>
              <a:buClr>
                <a:schemeClr val="dk1"/>
              </a:buClr>
              <a:buSzPts val="2800"/>
              <a:buNone/>
            </a:pPr>
            <a:endParaRPr>
              <a:latin typeface="Arial Narrow"/>
              <a:ea typeface="Arial Narrow"/>
              <a:cs typeface="Arial Narrow"/>
              <a:sym typeface="Arial Narrow"/>
            </a:endParaRPr>
          </a:p>
          <a:p>
            <a:pPr marL="457200" lvl="0" indent="-457200" algn="l" rtl="0">
              <a:lnSpc>
                <a:spcPct val="90000"/>
              </a:lnSpc>
              <a:spcBef>
                <a:spcPts val="0"/>
              </a:spcBef>
              <a:spcAft>
                <a:spcPts val="0"/>
              </a:spcAft>
              <a:buSzPts val="2800"/>
              <a:buChar char="•"/>
            </a:pPr>
            <a:r>
              <a:rPr lang="en-GB">
                <a:latin typeface="Arial Narrow"/>
                <a:ea typeface="Arial Narrow"/>
                <a:cs typeface="Arial Narrow"/>
                <a:sym typeface="Arial Narrow"/>
              </a:rPr>
              <a:t>Expressive Arts</a:t>
            </a:r>
            <a:endParaRPr/>
          </a:p>
          <a:p>
            <a:pPr marL="457200" lvl="0" indent="-457200" algn="l" rtl="0">
              <a:lnSpc>
                <a:spcPct val="90000"/>
              </a:lnSpc>
              <a:spcBef>
                <a:spcPts val="0"/>
              </a:spcBef>
              <a:spcAft>
                <a:spcPts val="0"/>
              </a:spcAft>
              <a:buSzPts val="2800"/>
              <a:buChar char="•"/>
            </a:pPr>
            <a:r>
              <a:rPr lang="en-GB">
                <a:latin typeface="Arial Narrow"/>
                <a:ea typeface="Arial Narrow"/>
                <a:cs typeface="Arial Narrow"/>
                <a:sym typeface="Arial Narrow"/>
              </a:rPr>
              <a:t>Science</a:t>
            </a:r>
            <a:endParaRPr/>
          </a:p>
          <a:p>
            <a:pPr marL="457200" lvl="0" indent="-457200" algn="l" rtl="0">
              <a:lnSpc>
                <a:spcPct val="90000"/>
              </a:lnSpc>
              <a:spcBef>
                <a:spcPts val="0"/>
              </a:spcBef>
              <a:spcAft>
                <a:spcPts val="0"/>
              </a:spcAft>
              <a:buSzPts val="2800"/>
              <a:buChar char="•"/>
            </a:pPr>
            <a:r>
              <a:rPr lang="en-GB">
                <a:latin typeface="Arial Narrow"/>
                <a:ea typeface="Arial Narrow"/>
                <a:cs typeface="Arial Narrow"/>
                <a:sym typeface="Arial Narrow"/>
              </a:rPr>
              <a:t>Social Studies</a:t>
            </a:r>
            <a:endParaRPr/>
          </a:p>
          <a:p>
            <a:pPr marL="457200" lvl="0" indent="-457200" algn="l" rtl="0">
              <a:lnSpc>
                <a:spcPct val="90000"/>
              </a:lnSpc>
              <a:spcBef>
                <a:spcPts val="0"/>
              </a:spcBef>
              <a:spcAft>
                <a:spcPts val="0"/>
              </a:spcAft>
              <a:buSzPts val="2800"/>
              <a:buChar char="•"/>
            </a:pPr>
            <a:r>
              <a:rPr lang="en-GB">
                <a:latin typeface="Arial Narrow"/>
                <a:ea typeface="Arial Narrow"/>
                <a:cs typeface="Arial Narrow"/>
                <a:sym typeface="Arial Narrow"/>
              </a:rPr>
              <a:t>Technologies</a:t>
            </a:r>
            <a:endParaRPr/>
          </a:p>
          <a:p>
            <a:pPr marL="457200" lvl="0" indent="-457200" algn="l" rtl="0">
              <a:lnSpc>
                <a:spcPct val="90000"/>
              </a:lnSpc>
              <a:spcBef>
                <a:spcPts val="0"/>
              </a:spcBef>
              <a:spcAft>
                <a:spcPts val="0"/>
              </a:spcAft>
              <a:buSzPts val="2800"/>
              <a:buChar char="•"/>
            </a:pPr>
            <a:r>
              <a:rPr lang="en-GB">
                <a:latin typeface="Arial Narrow"/>
                <a:ea typeface="Arial Narrow"/>
                <a:cs typeface="Arial Narrow"/>
                <a:sym typeface="Arial Narrow"/>
              </a:rPr>
              <a:t>RME</a:t>
            </a:r>
            <a:endParaRPr/>
          </a:p>
          <a:p>
            <a:pPr marL="0" lvl="0" indent="0" algn="l" rtl="0">
              <a:lnSpc>
                <a:spcPct val="90000"/>
              </a:lnSpc>
              <a:spcBef>
                <a:spcPts val="0"/>
              </a:spcBef>
              <a:spcAft>
                <a:spcPts val="0"/>
              </a:spcAft>
              <a:buSzPts val="2800"/>
              <a:buNone/>
            </a:pPr>
            <a:endParaRPr>
              <a:latin typeface="Arial Narrow"/>
              <a:ea typeface="Arial Narrow"/>
              <a:cs typeface="Arial Narrow"/>
              <a:sym typeface="Arial Narrow"/>
            </a:endParaRPr>
          </a:p>
          <a:p>
            <a:pPr marL="0" lvl="0" indent="0" algn="l" rtl="0">
              <a:lnSpc>
                <a:spcPct val="90000"/>
              </a:lnSpc>
              <a:spcBef>
                <a:spcPts val="0"/>
              </a:spcBef>
              <a:spcAft>
                <a:spcPts val="0"/>
              </a:spcAft>
              <a:buSzPts val="2800"/>
              <a:buNone/>
            </a:pPr>
            <a:r>
              <a:rPr lang="en-GB">
                <a:latin typeface="Arial Narrow"/>
                <a:ea typeface="Arial Narrow"/>
                <a:cs typeface="Arial Narrow"/>
                <a:sym typeface="Arial Narrow"/>
              </a:rPr>
              <a:t>We will use topics to allow us to explore certain areas in further detail. For example, this term our topic is “All About Me”. </a:t>
            </a:r>
            <a:endParaRPr/>
          </a:p>
        </p:txBody>
      </p:sp>
      <p:pic>
        <p:nvPicPr>
          <p:cNvPr id="210" name="Google Shape;210;g139e7f71163_0_5"/>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211" name="Google Shape;211;g139e7f71163_0_5"/>
          <p:cNvPicPr preferRelativeResize="0"/>
          <p:nvPr/>
        </p:nvPicPr>
        <p:blipFill rotWithShape="1">
          <a:blip r:embed="rId4">
            <a:alphaModFix/>
          </a:blip>
          <a:srcRect/>
          <a:stretch/>
        </p:blipFill>
        <p:spPr>
          <a:xfrm>
            <a:off x="10626361" y="165629"/>
            <a:ext cx="1383849" cy="1623524"/>
          </a:xfrm>
          <a:prstGeom prst="rect">
            <a:avLst/>
          </a:prstGeom>
          <a:noFill/>
          <a:ln>
            <a:noFill/>
          </a:ln>
        </p:spPr>
      </p:pic>
      <p:sp>
        <p:nvSpPr>
          <p:cNvPr id="212" name="Google Shape;212;g139e7f71163_0_5"/>
          <p:cNvSpPr/>
          <p:nvPr/>
        </p:nvSpPr>
        <p:spPr>
          <a:xfrm>
            <a:off x="134844" y="137539"/>
            <a:ext cx="11922300" cy="65829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title" idx="4294967295"/>
          </p:nvPr>
        </p:nvSpPr>
        <p:spPr>
          <a:xfrm>
            <a:off x="1524000" y="365125"/>
            <a:ext cx="8991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Arial"/>
              <a:buNone/>
            </a:pPr>
            <a:r>
              <a:rPr lang="en-GB" sz="4800">
                <a:solidFill>
                  <a:schemeClr val="accent1"/>
                </a:solidFill>
                <a:latin typeface="Arial"/>
                <a:ea typeface="Arial"/>
                <a:cs typeface="Arial"/>
                <a:sym typeface="Arial"/>
              </a:rPr>
              <a:t>Home Learning</a:t>
            </a:r>
            <a:endParaRPr sz="4800">
              <a:solidFill>
                <a:schemeClr val="accent1"/>
              </a:solidFill>
              <a:latin typeface="Arial"/>
              <a:ea typeface="Arial"/>
              <a:cs typeface="Arial"/>
              <a:sym typeface="Arial"/>
            </a:endParaRPr>
          </a:p>
        </p:txBody>
      </p:sp>
      <p:sp>
        <p:nvSpPr>
          <p:cNvPr id="218" name="Google Shape;218;p11"/>
          <p:cNvSpPr txBox="1">
            <a:spLocks noGrp="1"/>
          </p:cNvSpPr>
          <p:nvPr>
            <p:ph type="body" idx="4294967295"/>
          </p:nvPr>
        </p:nvSpPr>
        <p:spPr>
          <a:xfrm>
            <a:off x="666425" y="2020900"/>
            <a:ext cx="109923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GB">
                <a:latin typeface="Arial Narrow"/>
                <a:ea typeface="Arial Narrow"/>
                <a:cs typeface="Arial Narrow"/>
                <a:sym typeface="Arial Narrow"/>
              </a:rPr>
              <a:t>In Primary 1, we have a class bear which is sent home at points across the year.</a:t>
            </a:r>
            <a:endParaRPr>
              <a:latin typeface="Arial Narrow"/>
              <a:ea typeface="Arial Narrow"/>
              <a:cs typeface="Arial Narrow"/>
              <a:sym typeface="Arial Narrow"/>
            </a:endParaRPr>
          </a:p>
          <a:p>
            <a:pPr marL="0" lvl="0" indent="0" algn="l" rtl="0">
              <a:lnSpc>
                <a:spcPct val="90000"/>
              </a:lnSpc>
              <a:spcBef>
                <a:spcPts val="0"/>
              </a:spcBef>
              <a:spcAft>
                <a:spcPts val="0"/>
              </a:spcAft>
              <a:buSzPts val="2800"/>
              <a:buNone/>
            </a:pPr>
            <a:endParaRPr>
              <a:latin typeface="Arial Narrow"/>
              <a:ea typeface="Arial Narrow"/>
              <a:cs typeface="Arial Narrow"/>
              <a:sym typeface="Arial Narrow"/>
            </a:endParaRPr>
          </a:p>
        </p:txBody>
      </p:sp>
      <p:pic>
        <p:nvPicPr>
          <p:cNvPr id="219" name="Google Shape;219;p11"/>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220" name="Google Shape;220;p11"/>
          <p:cNvPicPr preferRelativeResize="0"/>
          <p:nvPr/>
        </p:nvPicPr>
        <p:blipFill rotWithShape="1">
          <a:blip r:embed="rId4">
            <a:alphaModFix/>
          </a:blip>
          <a:srcRect/>
          <a:stretch/>
        </p:blipFill>
        <p:spPr>
          <a:xfrm>
            <a:off x="10626361" y="165629"/>
            <a:ext cx="1383849" cy="1623524"/>
          </a:xfrm>
          <a:prstGeom prst="rect">
            <a:avLst/>
          </a:prstGeom>
          <a:noFill/>
          <a:ln>
            <a:noFill/>
          </a:ln>
        </p:spPr>
      </p:pic>
      <p:sp>
        <p:nvSpPr>
          <p:cNvPr id="221" name="Google Shape;221;p11"/>
          <p:cNvSpPr/>
          <p:nvPr/>
        </p:nvSpPr>
        <p:spPr>
          <a:xfrm>
            <a:off x="201419" y="137539"/>
            <a:ext cx="11922300" cy="65829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aphicFrame>
        <p:nvGraphicFramePr>
          <p:cNvPr id="222" name="Google Shape;222;p11"/>
          <p:cNvGraphicFramePr/>
          <p:nvPr/>
        </p:nvGraphicFramePr>
        <p:xfrm>
          <a:off x="1302775" y="2714500"/>
          <a:ext cx="3000000" cy="3000000"/>
        </p:xfrm>
        <a:graphic>
          <a:graphicData uri="http://schemas.openxmlformats.org/drawingml/2006/table">
            <a:tbl>
              <a:tblPr bandRow="1">
                <a:noFill/>
                <a:tableStyleId>{4FF48904-E17F-427B-B956-7B23C6428CF3}</a:tableStyleId>
              </a:tblPr>
              <a:tblGrid>
                <a:gridCol w="3312150">
                  <a:extLst>
                    <a:ext uri="{9D8B030D-6E8A-4147-A177-3AD203B41FA5}">
                      <a16:colId xmlns:a16="http://schemas.microsoft.com/office/drawing/2014/main" val="20000"/>
                    </a:ext>
                  </a:extLst>
                </a:gridCol>
                <a:gridCol w="3313425">
                  <a:extLst>
                    <a:ext uri="{9D8B030D-6E8A-4147-A177-3AD203B41FA5}">
                      <a16:colId xmlns:a16="http://schemas.microsoft.com/office/drawing/2014/main" val="20001"/>
                    </a:ext>
                  </a:extLst>
                </a:gridCol>
                <a:gridCol w="3313425">
                  <a:extLst>
                    <a:ext uri="{9D8B030D-6E8A-4147-A177-3AD203B41FA5}">
                      <a16:colId xmlns:a16="http://schemas.microsoft.com/office/drawing/2014/main" val="20002"/>
                    </a:ext>
                  </a:extLst>
                </a:gridCol>
              </a:tblGrid>
              <a:tr h="544200">
                <a:tc>
                  <a:txBody>
                    <a:bodyPr/>
                    <a:lstStyle/>
                    <a:p>
                      <a:pPr marL="0" lvl="0" indent="0" algn="ctr" rtl="0">
                        <a:spcBef>
                          <a:spcPts val="0"/>
                        </a:spcBef>
                        <a:spcAft>
                          <a:spcPts val="0"/>
                        </a:spcAft>
                        <a:buNone/>
                      </a:pPr>
                      <a:r>
                        <a:rPr lang="en-GB" sz="2000" b="1">
                          <a:latin typeface="Recursive"/>
                          <a:ea typeface="Recursive"/>
                          <a:cs typeface="Recursive"/>
                          <a:sym typeface="Recursive"/>
                        </a:rPr>
                        <a:t>An act of kindness for someone.</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Play your favourite game with me.</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Lets bake or cook together.</a:t>
                      </a:r>
                      <a:endParaRPr sz="2000" b="1">
                        <a:latin typeface="Recursive"/>
                        <a:ea typeface="Recursive"/>
                        <a:cs typeface="Recursive"/>
                        <a:sym typeface="Recursive"/>
                      </a:endParaRPr>
                    </a:p>
                  </a:txBody>
                  <a:tcPr marL="68575" marR="68575" marT="0" marB="0"/>
                </a:tc>
                <a:extLst>
                  <a:ext uri="{0D108BD9-81ED-4DB2-BD59-A6C34878D82A}">
                    <a16:rowId xmlns:a16="http://schemas.microsoft.com/office/drawing/2014/main" val="10000"/>
                  </a:ext>
                </a:extLst>
              </a:tr>
              <a:tr h="544200">
                <a:tc>
                  <a:txBody>
                    <a:bodyPr/>
                    <a:lstStyle/>
                    <a:p>
                      <a:pPr marL="0" lvl="0" indent="0" algn="ctr" rtl="0">
                        <a:spcBef>
                          <a:spcPts val="0"/>
                        </a:spcBef>
                        <a:spcAft>
                          <a:spcPts val="0"/>
                        </a:spcAft>
                        <a:buNone/>
                      </a:pPr>
                      <a:r>
                        <a:rPr lang="en-GB" sz="2000" b="1">
                          <a:latin typeface="Recursive"/>
                          <a:ea typeface="Recursive"/>
                          <a:cs typeface="Recursive"/>
                          <a:sym typeface="Recursive"/>
                        </a:rPr>
                        <a:t>Take me to find bugs or insects.</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Let’s build something cool!</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Lets take a selfie with our funniest faces!</a:t>
                      </a:r>
                      <a:endParaRPr sz="2000" b="1">
                        <a:latin typeface="Recursive"/>
                        <a:ea typeface="Recursive"/>
                        <a:cs typeface="Recursive"/>
                        <a:sym typeface="Recursive"/>
                      </a:endParaRPr>
                    </a:p>
                  </a:txBody>
                  <a:tcPr marL="68575" marR="68575" marT="0" marB="0"/>
                </a:tc>
                <a:extLst>
                  <a:ext uri="{0D108BD9-81ED-4DB2-BD59-A6C34878D82A}">
                    <a16:rowId xmlns:a16="http://schemas.microsoft.com/office/drawing/2014/main" val="10001"/>
                  </a:ext>
                </a:extLst>
              </a:tr>
              <a:tr h="275600">
                <a:tc>
                  <a:txBody>
                    <a:bodyPr/>
                    <a:lstStyle/>
                    <a:p>
                      <a:pPr marL="0" lvl="0" indent="0" algn="ctr" rtl="0">
                        <a:spcBef>
                          <a:spcPts val="0"/>
                        </a:spcBef>
                        <a:spcAft>
                          <a:spcPts val="0"/>
                        </a:spcAft>
                        <a:buNone/>
                      </a:pPr>
                      <a:r>
                        <a:rPr lang="en-GB" sz="2000" b="1">
                          <a:latin typeface="Recursive"/>
                          <a:ea typeface="Recursive"/>
                          <a:cs typeface="Recursive"/>
                          <a:sym typeface="Recursive"/>
                        </a:rPr>
                        <a:t>Take me shopping.</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Read a book together. What was your favourite part of the book?</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Design me a new outfit.</a:t>
                      </a:r>
                      <a:endParaRPr sz="2000" b="1">
                        <a:latin typeface="Recursive"/>
                        <a:ea typeface="Recursive"/>
                        <a:cs typeface="Recursive"/>
                        <a:sym typeface="Recursive"/>
                      </a:endParaRPr>
                    </a:p>
                  </a:txBody>
                  <a:tcPr marL="68575" marR="68575" marT="0" marB="0"/>
                </a:tc>
                <a:extLst>
                  <a:ext uri="{0D108BD9-81ED-4DB2-BD59-A6C34878D82A}">
                    <a16:rowId xmlns:a16="http://schemas.microsoft.com/office/drawing/2014/main" val="10002"/>
                  </a:ext>
                </a:extLst>
              </a:tr>
              <a:tr h="544200">
                <a:tc>
                  <a:txBody>
                    <a:bodyPr/>
                    <a:lstStyle/>
                    <a:p>
                      <a:pPr marL="0" lvl="0" indent="0" algn="ctr" rtl="0">
                        <a:spcBef>
                          <a:spcPts val="0"/>
                        </a:spcBef>
                        <a:spcAft>
                          <a:spcPts val="0"/>
                        </a:spcAft>
                        <a:buNone/>
                      </a:pPr>
                      <a:r>
                        <a:rPr lang="en-GB" sz="2000" b="1">
                          <a:latin typeface="Recursive"/>
                          <a:ea typeface="Recursive"/>
                          <a:cs typeface="Recursive"/>
                          <a:sym typeface="Recursive"/>
                        </a:rPr>
                        <a:t>Take me for a ride on your bike or scooter.</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Movie time!</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Take me for a walk.</a:t>
                      </a:r>
                      <a:endParaRPr sz="2000" b="1">
                        <a:latin typeface="Recursive"/>
                        <a:ea typeface="Recursive"/>
                        <a:cs typeface="Recursive"/>
                        <a:sym typeface="Recursive"/>
                      </a:endParaRPr>
                    </a:p>
                  </a:txBody>
                  <a:tcPr marL="68575" marR="68575" marT="0" marB="0"/>
                </a:tc>
                <a:extLst>
                  <a:ext uri="{0D108BD9-81ED-4DB2-BD59-A6C34878D82A}">
                    <a16:rowId xmlns:a16="http://schemas.microsoft.com/office/drawing/2014/main" val="10003"/>
                  </a:ext>
                </a:extLst>
              </a:tr>
              <a:tr h="821050">
                <a:tc>
                  <a:txBody>
                    <a:bodyPr/>
                    <a:lstStyle/>
                    <a:p>
                      <a:pPr marL="0" lvl="0" indent="0" algn="ctr" rtl="0">
                        <a:spcBef>
                          <a:spcPts val="0"/>
                        </a:spcBef>
                        <a:spcAft>
                          <a:spcPts val="0"/>
                        </a:spcAft>
                        <a:buNone/>
                      </a:pPr>
                      <a:r>
                        <a:rPr lang="en-GB" sz="2000" b="1">
                          <a:latin typeface="Recursive"/>
                          <a:ea typeface="Recursive"/>
                          <a:cs typeface="Recursive"/>
                          <a:sym typeface="Recursive"/>
                        </a:rPr>
                        <a:t>Lets do some chores together! Can I help you to tidy your room?</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Show me your hobbies and interests!</a:t>
                      </a:r>
                      <a:endParaRPr sz="2000" b="1">
                        <a:latin typeface="Recursive"/>
                        <a:ea typeface="Recursive"/>
                        <a:cs typeface="Recursive"/>
                        <a:sym typeface="Recursive"/>
                      </a:endParaRPr>
                    </a:p>
                  </a:txBody>
                  <a:tcPr marL="68575" marR="68575" marT="0" marB="0"/>
                </a:tc>
                <a:tc>
                  <a:txBody>
                    <a:bodyPr/>
                    <a:lstStyle/>
                    <a:p>
                      <a:pPr marL="0" lvl="0" indent="0" algn="ctr" rtl="0">
                        <a:spcBef>
                          <a:spcPts val="0"/>
                        </a:spcBef>
                        <a:spcAft>
                          <a:spcPts val="0"/>
                        </a:spcAft>
                        <a:buNone/>
                      </a:pPr>
                      <a:r>
                        <a:rPr lang="en-GB" sz="2000" b="1">
                          <a:latin typeface="Recursive"/>
                          <a:ea typeface="Recursive"/>
                          <a:cs typeface="Recursive"/>
                          <a:sym typeface="Recursive"/>
                        </a:rPr>
                        <a:t>Lets be artists together. We an draw, paint or colour!</a:t>
                      </a:r>
                      <a:endParaRPr sz="2000" b="1">
                        <a:latin typeface="Recursive"/>
                        <a:ea typeface="Recursive"/>
                        <a:cs typeface="Recursive"/>
                        <a:sym typeface="Recursive"/>
                      </a:endParaRPr>
                    </a:p>
                  </a:txBody>
                  <a:tcPr marL="68575" marR="6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title" idx="4294967295"/>
          </p:nvPr>
        </p:nvSpPr>
        <p:spPr>
          <a:xfrm>
            <a:off x="1524000" y="365125"/>
            <a:ext cx="8991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5400"/>
              <a:buFont typeface="Arial Narrow"/>
              <a:buNone/>
            </a:pPr>
            <a:r>
              <a:rPr lang="en-GB" sz="5400">
                <a:solidFill>
                  <a:schemeClr val="accent1"/>
                </a:solidFill>
                <a:latin typeface="Arial Narrow"/>
                <a:ea typeface="Arial Narrow"/>
                <a:cs typeface="Arial Narrow"/>
                <a:sym typeface="Arial Narrow"/>
              </a:rPr>
              <a:t>Communication</a:t>
            </a:r>
            <a:endParaRPr sz="5400">
              <a:solidFill>
                <a:schemeClr val="accent1"/>
              </a:solidFill>
              <a:latin typeface="Arial Narrow"/>
              <a:ea typeface="Arial Narrow"/>
              <a:cs typeface="Arial Narrow"/>
              <a:sym typeface="Arial Narrow"/>
            </a:endParaRPr>
          </a:p>
        </p:txBody>
      </p:sp>
      <p:sp>
        <p:nvSpPr>
          <p:cNvPr id="228" name="Google Shape;228;p12"/>
          <p:cNvSpPr txBox="1">
            <a:spLocks noGrp="1"/>
          </p:cNvSpPr>
          <p:nvPr>
            <p:ph type="body" idx="4294967295"/>
          </p:nvPr>
        </p:nvSpPr>
        <p:spPr>
          <a:xfrm>
            <a:off x="666427" y="202090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latin typeface="Arial Narrow"/>
                <a:ea typeface="Arial Narrow"/>
                <a:cs typeface="Arial Narrow"/>
                <a:sym typeface="Arial Narrow"/>
              </a:rPr>
              <a:t>Examples</a:t>
            </a:r>
            <a:endParaRPr/>
          </a:p>
          <a:p>
            <a:pPr marL="228600" lvl="0" indent="-228600" algn="l" rtl="0">
              <a:lnSpc>
                <a:spcPct val="90000"/>
              </a:lnSpc>
              <a:spcBef>
                <a:spcPts val="1000"/>
              </a:spcBef>
              <a:spcAft>
                <a:spcPts val="0"/>
              </a:spcAft>
              <a:buClr>
                <a:schemeClr val="dk1"/>
              </a:buClr>
              <a:buSzPts val="2800"/>
              <a:buChar char="•"/>
            </a:pPr>
            <a:r>
              <a:rPr lang="en-GB">
                <a:latin typeface="Arial Narrow"/>
                <a:ea typeface="Arial Narrow"/>
                <a:cs typeface="Arial Narrow"/>
                <a:sym typeface="Arial Narrow"/>
              </a:rPr>
              <a:t>Parents Consultations – October and March</a:t>
            </a:r>
            <a:endParaRPr/>
          </a:p>
          <a:p>
            <a:pPr marL="228600" lvl="0" indent="-228600" algn="l" rtl="0">
              <a:lnSpc>
                <a:spcPct val="90000"/>
              </a:lnSpc>
              <a:spcBef>
                <a:spcPts val="1000"/>
              </a:spcBef>
              <a:spcAft>
                <a:spcPts val="0"/>
              </a:spcAft>
              <a:buClr>
                <a:schemeClr val="dk1"/>
              </a:buClr>
              <a:buSzPts val="2800"/>
              <a:buChar char="•"/>
            </a:pPr>
            <a:r>
              <a:rPr lang="en-GB">
                <a:latin typeface="Arial Narrow"/>
                <a:ea typeface="Arial Narrow"/>
                <a:cs typeface="Arial Narrow"/>
                <a:sym typeface="Arial Narrow"/>
              </a:rPr>
              <a:t>Written Report – June </a:t>
            </a:r>
            <a:endParaRPr/>
          </a:p>
          <a:p>
            <a:pPr marL="228600" lvl="0" indent="-228600" algn="l" rtl="0">
              <a:lnSpc>
                <a:spcPct val="90000"/>
              </a:lnSpc>
              <a:spcBef>
                <a:spcPts val="1000"/>
              </a:spcBef>
              <a:spcAft>
                <a:spcPts val="0"/>
              </a:spcAft>
              <a:buClr>
                <a:schemeClr val="dk1"/>
              </a:buClr>
              <a:buSzPts val="2800"/>
              <a:buChar char="•"/>
            </a:pPr>
            <a:r>
              <a:rPr lang="en-GB">
                <a:latin typeface="Arial Narrow"/>
                <a:ea typeface="Arial Narrow"/>
                <a:cs typeface="Arial Narrow"/>
                <a:sym typeface="Arial Narrow"/>
              </a:rPr>
              <a:t>Learner’s curriculum pathways</a:t>
            </a:r>
            <a:endParaRPr/>
          </a:p>
          <a:p>
            <a:pPr marL="228600" lvl="0" indent="-228600" algn="l" rtl="0">
              <a:lnSpc>
                <a:spcPct val="90000"/>
              </a:lnSpc>
              <a:spcBef>
                <a:spcPts val="1000"/>
              </a:spcBef>
              <a:spcAft>
                <a:spcPts val="0"/>
              </a:spcAft>
              <a:buClr>
                <a:schemeClr val="dk1"/>
              </a:buClr>
              <a:buSzPts val="2800"/>
              <a:buChar char="•"/>
            </a:pPr>
            <a:r>
              <a:rPr lang="en-GB">
                <a:latin typeface="Arial Narrow"/>
                <a:ea typeface="Arial Narrow"/>
                <a:cs typeface="Arial Narrow"/>
                <a:sym typeface="Arial Narrow"/>
              </a:rPr>
              <a:t>Snapshot of learning – Seesaw</a:t>
            </a:r>
            <a:endParaRPr/>
          </a:p>
          <a:p>
            <a:pPr marL="228600" lvl="0" indent="-228600" algn="l" rtl="0">
              <a:lnSpc>
                <a:spcPct val="90000"/>
              </a:lnSpc>
              <a:spcBef>
                <a:spcPts val="1000"/>
              </a:spcBef>
              <a:spcAft>
                <a:spcPts val="0"/>
              </a:spcAft>
              <a:buClr>
                <a:schemeClr val="dk1"/>
              </a:buClr>
              <a:buSzPts val="2800"/>
              <a:buChar char="•"/>
            </a:pPr>
            <a:r>
              <a:rPr lang="en-GB">
                <a:latin typeface="Arial Narrow"/>
                <a:ea typeface="Arial Narrow"/>
                <a:cs typeface="Arial Narrow"/>
                <a:sym typeface="Arial Narrow"/>
              </a:rPr>
              <a:t>Sharing the learning events</a:t>
            </a:r>
            <a:endParaRPr/>
          </a:p>
          <a:p>
            <a:pPr marL="228600" lvl="0" indent="-228600" algn="l" rtl="0">
              <a:lnSpc>
                <a:spcPct val="90000"/>
              </a:lnSpc>
              <a:spcBef>
                <a:spcPts val="1000"/>
              </a:spcBef>
              <a:spcAft>
                <a:spcPts val="0"/>
              </a:spcAft>
              <a:buClr>
                <a:schemeClr val="dk1"/>
              </a:buClr>
              <a:buSzPts val="2800"/>
              <a:buChar char="•"/>
            </a:pPr>
            <a:r>
              <a:rPr lang="en-GB">
                <a:latin typeface="Arial Narrow"/>
                <a:ea typeface="Arial Narrow"/>
                <a:cs typeface="Arial Narrow"/>
                <a:sym typeface="Arial Narrow"/>
              </a:rPr>
              <a:t>Good News Notes, Star Learners and Achievement Award </a:t>
            </a:r>
            <a:endParaRPr>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2800"/>
              <a:buNone/>
            </a:pPr>
            <a:r>
              <a:rPr lang="en-GB">
                <a:latin typeface="Arial Narrow"/>
                <a:ea typeface="Arial Narrow"/>
                <a:cs typeface="Arial Narrow"/>
                <a:sym typeface="Arial Narrow"/>
              </a:rPr>
              <a:t>Assemblies </a:t>
            </a:r>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pic>
        <p:nvPicPr>
          <p:cNvPr id="229" name="Google Shape;229;p12"/>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230" name="Google Shape;230;p12"/>
          <p:cNvPicPr preferRelativeResize="0"/>
          <p:nvPr/>
        </p:nvPicPr>
        <p:blipFill rotWithShape="1">
          <a:blip r:embed="rId4">
            <a:alphaModFix/>
          </a:blip>
          <a:srcRect/>
          <a:stretch/>
        </p:blipFill>
        <p:spPr>
          <a:xfrm>
            <a:off x="10626361" y="165629"/>
            <a:ext cx="1383849" cy="1623524"/>
          </a:xfrm>
          <a:prstGeom prst="rect">
            <a:avLst/>
          </a:prstGeom>
          <a:noFill/>
          <a:ln>
            <a:noFill/>
          </a:ln>
        </p:spPr>
      </p:pic>
      <p:sp>
        <p:nvSpPr>
          <p:cNvPr id="231" name="Google Shape;231;p12"/>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p12"/>
          <p:cNvPicPr preferRelativeResize="0"/>
          <p:nvPr/>
        </p:nvPicPr>
        <p:blipFill rotWithShape="1">
          <a:blip r:embed="rId5">
            <a:alphaModFix/>
          </a:blip>
          <a:srcRect/>
          <a:stretch/>
        </p:blipFill>
        <p:spPr>
          <a:xfrm>
            <a:off x="9775085" y="5055530"/>
            <a:ext cx="2235125" cy="1487374"/>
          </a:xfrm>
          <a:prstGeom prst="rect">
            <a:avLst/>
          </a:prstGeom>
          <a:noFill/>
          <a:ln>
            <a:noFill/>
          </a:ln>
        </p:spPr>
      </p:pic>
      <p:pic>
        <p:nvPicPr>
          <p:cNvPr id="233" name="Google Shape;233;p12"/>
          <p:cNvPicPr preferRelativeResize="0"/>
          <p:nvPr/>
        </p:nvPicPr>
        <p:blipFill rotWithShape="1">
          <a:blip r:embed="rId6">
            <a:alphaModFix/>
          </a:blip>
          <a:srcRect l="16250" t="15940" r="11033" b="16449"/>
          <a:stretch/>
        </p:blipFill>
        <p:spPr>
          <a:xfrm rot="4695867">
            <a:off x="7641258" y="2270857"/>
            <a:ext cx="1985835" cy="1384741"/>
          </a:xfrm>
          <a:prstGeom prst="rect">
            <a:avLst/>
          </a:prstGeom>
          <a:noFill/>
          <a:ln w="57150" cap="sq" cmpd="sng">
            <a:solidFill>
              <a:srgbClr val="0E57C4"/>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234" name="Google Shape;234;p12"/>
          <p:cNvPicPr preferRelativeResize="0"/>
          <p:nvPr/>
        </p:nvPicPr>
        <p:blipFill rotWithShape="1">
          <a:blip r:embed="rId7">
            <a:alphaModFix/>
          </a:blip>
          <a:srcRect l="7554" t="12173" r="3261" b="5867"/>
          <a:stretch/>
        </p:blipFill>
        <p:spPr>
          <a:xfrm rot="559927">
            <a:off x="9370700" y="2988655"/>
            <a:ext cx="2289798" cy="1578161"/>
          </a:xfrm>
          <a:prstGeom prst="rect">
            <a:avLst/>
          </a:prstGeom>
          <a:noFill/>
          <a:ln w="57150" cap="sq" cmpd="sng">
            <a:solidFill>
              <a:srgbClr val="0E57C4"/>
            </a:solidFill>
            <a:prstDash val="solid"/>
            <a:miter lim="800000"/>
            <a:headEnd type="none" w="sm" len="sm"/>
            <a:tailEnd type="none" w="sm" len="sm"/>
          </a:ln>
          <a:effectLst>
            <a:outerShdw blurRad="50800" dist="38100" dir="2700000" algn="tl" rotWithShape="0">
              <a:srgbClr val="000000">
                <a:alpha val="42352"/>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a:spLocks noGrp="1"/>
          </p:cNvSpPr>
          <p:nvPr>
            <p:ph type="title" idx="4294967295"/>
          </p:nvPr>
        </p:nvSpPr>
        <p:spPr>
          <a:xfrm>
            <a:off x="1524000" y="365125"/>
            <a:ext cx="8991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Arial Narrow"/>
              <a:buNone/>
            </a:pPr>
            <a:r>
              <a:rPr lang="en-GB" sz="6000">
                <a:solidFill>
                  <a:schemeClr val="accent1"/>
                </a:solidFill>
                <a:latin typeface="Arial Narrow"/>
                <a:ea typeface="Arial Narrow"/>
                <a:cs typeface="Arial Narrow"/>
                <a:sym typeface="Arial Narrow"/>
              </a:rPr>
              <a:t>Sharing our learning and </a:t>
            </a:r>
            <a:br>
              <a:rPr lang="en-GB" sz="6000">
                <a:solidFill>
                  <a:schemeClr val="accent1"/>
                </a:solidFill>
                <a:latin typeface="Arial Narrow"/>
                <a:ea typeface="Arial Narrow"/>
                <a:cs typeface="Arial Narrow"/>
                <a:sym typeface="Arial Narrow"/>
              </a:rPr>
            </a:br>
            <a:r>
              <a:rPr lang="en-GB" sz="6000">
                <a:solidFill>
                  <a:schemeClr val="accent1"/>
                </a:solidFill>
                <a:latin typeface="Arial Narrow"/>
                <a:ea typeface="Arial Narrow"/>
                <a:cs typeface="Arial Narrow"/>
                <a:sym typeface="Arial Narrow"/>
              </a:rPr>
              <a:t>school news</a:t>
            </a:r>
            <a:endParaRPr sz="6000">
              <a:solidFill>
                <a:schemeClr val="accent1"/>
              </a:solidFill>
              <a:latin typeface="Arial Narrow"/>
              <a:ea typeface="Arial Narrow"/>
              <a:cs typeface="Arial Narrow"/>
              <a:sym typeface="Arial Narrow"/>
            </a:endParaRPr>
          </a:p>
        </p:txBody>
      </p:sp>
      <p:sp>
        <p:nvSpPr>
          <p:cNvPr id="240" name="Google Shape;240;p13"/>
          <p:cNvSpPr txBox="1">
            <a:spLocks noGrp="1"/>
          </p:cNvSpPr>
          <p:nvPr>
            <p:ph type="body" idx="4294967295"/>
          </p:nvPr>
        </p:nvSpPr>
        <p:spPr>
          <a:xfrm>
            <a:off x="666427" y="2020903"/>
            <a:ext cx="110553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GB">
                <a:latin typeface="Arial Narrow"/>
                <a:ea typeface="Arial Narrow"/>
                <a:cs typeface="Arial Narrow"/>
                <a:sym typeface="Arial Narrow"/>
              </a:rPr>
              <a:t>All school information will be communicated to families via our school app and website.   Please check regularly for updates.  </a:t>
            </a:r>
            <a:endParaRPr sz="2000">
              <a:latin typeface="Arial Narrow"/>
              <a:ea typeface="Arial Narrow"/>
              <a:cs typeface="Arial Narrow"/>
              <a:sym typeface="Arial Narrow"/>
            </a:endParaRPr>
          </a:p>
          <a:p>
            <a:pPr marL="0" lvl="0" indent="0" algn="ctr" rtl="0">
              <a:lnSpc>
                <a:spcPct val="90000"/>
              </a:lnSpc>
              <a:spcBef>
                <a:spcPts val="1000"/>
              </a:spcBef>
              <a:spcAft>
                <a:spcPts val="0"/>
              </a:spcAft>
              <a:buClr>
                <a:schemeClr val="accent1"/>
              </a:buClr>
              <a:buSzPts val="2800"/>
              <a:buNone/>
            </a:pPr>
            <a:r>
              <a:rPr lang="en-GB" u="sng">
                <a:solidFill>
                  <a:schemeClr val="accent1"/>
                </a:solidFill>
                <a:latin typeface="Arial Narrow"/>
                <a:ea typeface="Arial Narrow"/>
                <a:cs typeface="Arial Narrow"/>
                <a:sym typeface="Arial Narr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http://newtongrange.mgfl.net/</a:t>
            </a:r>
            <a:r>
              <a:rPr lang="en-GB">
                <a:solidFill>
                  <a:schemeClr val="accent1"/>
                </a:solidFill>
                <a:latin typeface="Arial Narrow"/>
                <a:ea typeface="Arial Narrow"/>
                <a:cs typeface="Arial Narrow"/>
                <a:sym typeface="Arial Narrow"/>
              </a:rPr>
              <a:t> </a:t>
            </a:r>
            <a:endParaRPr>
              <a:solidFill>
                <a:schemeClr val="accent1"/>
              </a:solidFill>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2000"/>
              <a:buNone/>
            </a:pPr>
            <a:endParaRPr sz="2000">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2800"/>
              <a:buNone/>
            </a:pPr>
            <a:endParaRPr>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2800"/>
              <a:buNone/>
            </a:pPr>
            <a:r>
              <a:rPr lang="en-GB">
                <a:latin typeface="Arial Narrow"/>
                <a:ea typeface="Arial Narrow"/>
                <a:cs typeface="Arial Narrow"/>
                <a:sym typeface="Arial Narrow"/>
              </a:rPr>
              <a:t>Also please follow our school twitter page where we share our learning and achievements.  </a:t>
            </a:r>
            <a:endParaRPr/>
          </a:p>
          <a:p>
            <a:pPr marL="0" lvl="0" indent="0" algn="ctr" rtl="0">
              <a:lnSpc>
                <a:spcPct val="90000"/>
              </a:lnSpc>
              <a:spcBef>
                <a:spcPts val="1000"/>
              </a:spcBef>
              <a:spcAft>
                <a:spcPts val="0"/>
              </a:spcAft>
              <a:buClr>
                <a:schemeClr val="accent1"/>
              </a:buClr>
              <a:buSzPts val="2800"/>
              <a:buNone/>
            </a:pPr>
            <a:r>
              <a:rPr lang="en-GB">
                <a:solidFill>
                  <a:schemeClr val="accent1"/>
                </a:solidFill>
                <a:latin typeface="Arial Narrow"/>
                <a:ea typeface="Arial Narrow"/>
                <a:cs typeface="Arial Narrow"/>
                <a:sym typeface="Arial Narrow"/>
              </a:rPr>
              <a:t>@NewtongrangePS </a:t>
            </a:r>
            <a:endParaRPr/>
          </a:p>
          <a:p>
            <a:pPr marL="0" lvl="0" indent="0" algn="ctr" rtl="0">
              <a:lnSpc>
                <a:spcPct val="90000"/>
              </a:lnSpc>
              <a:spcBef>
                <a:spcPts val="1000"/>
              </a:spcBef>
              <a:spcAft>
                <a:spcPts val="0"/>
              </a:spcAft>
              <a:buClr>
                <a:schemeClr val="dk1"/>
              </a:buClr>
              <a:buSzPts val="2800"/>
              <a:buNone/>
            </a:pPr>
            <a:endParaRPr>
              <a:solidFill>
                <a:schemeClr val="accent1"/>
              </a:solidFill>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2800"/>
              <a:buNone/>
            </a:pPr>
            <a:r>
              <a:rPr lang="en-GB">
                <a:latin typeface="Arial Narrow"/>
                <a:ea typeface="Arial Narrow"/>
                <a:cs typeface="Arial Narrow"/>
                <a:sym typeface="Arial Narrow"/>
              </a:rPr>
              <a:t>                    </a:t>
            </a:r>
            <a:endParaRPr/>
          </a:p>
        </p:txBody>
      </p:sp>
      <p:pic>
        <p:nvPicPr>
          <p:cNvPr id="241" name="Google Shape;241;p13"/>
          <p:cNvPicPr preferRelativeResize="0"/>
          <p:nvPr/>
        </p:nvPicPr>
        <p:blipFill rotWithShape="1">
          <a:blip r:embed="rId4">
            <a:alphaModFix/>
          </a:blip>
          <a:srcRect/>
          <a:stretch/>
        </p:blipFill>
        <p:spPr>
          <a:xfrm>
            <a:off x="150794" y="263243"/>
            <a:ext cx="1373206" cy="1626166"/>
          </a:xfrm>
          <a:prstGeom prst="rect">
            <a:avLst/>
          </a:prstGeom>
          <a:noFill/>
          <a:ln>
            <a:noFill/>
          </a:ln>
        </p:spPr>
      </p:pic>
      <p:pic>
        <p:nvPicPr>
          <p:cNvPr id="242" name="Google Shape;242;p13"/>
          <p:cNvPicPr preferRelativeResize="0"/>
          <p:nvPr/>
        </p:nvPicPr>
        <p:blipFill rotWithShape="1">
          <a:blip r:embed="rId5">
            <a:alphaModFix/>
          </a:blip>
          <a:srcRect/>
          <a:stretch/>
        </p:blipFill>
        <p:spPr>
          <a:xfrm>
            <a:off x="10626361" y="150131"/>
            <a:ext cx="1383849" cy="1623524"/>
          </a:xfrm>
          <a:prstGeom prst="rect">
            <a:avLst/>
          </a:prstGeom>
          <a:noFill/>
          <a:ln>
            <a:noFill/>
          </a:ln>
        </p:spPr>
      </p:pic>
      <p:sp>
        <p:nvSpPr>
          <p:cNvPr id="243" name="Google Shape;243;p13"/>
          <p:cNvSpPr/>
          <p:nvPr/>
        </p:nvSpPr>
        <p:spPr>
          <a:xfrm>
            <a:off x="150794" y="108489"/>
            <a:ext cx="11922300" cy="65829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4" name="Google Shape;244;p13"/>
          <p:cNvPicPr preferRelativeResize="0"/>
          <p:nvPr/>
        </p:nvPicPr>
        <p:blipFill rotWithShape="1">
          <a:blip r:embed="rId6">
            <a:alphaModFix/>
          </a:blip>
          <a:srcRect/>
          <a:stretch/>
        </p:blipFill>
        <p:spPr>
          <a:xfrm>
            <a:off x="10580680" y="4739763"/>
            <a:ext cx="1429530" cy="1367378"/>
          </a:xfrm>
          <a:prstGeom prst="rect">
            <a:avLst/>
          </a:prstGeom>
          <a:noFill/>
          <a:ln>
            <a:noFill/>
          </a:ln>
        </p:spPr>
      </p:pic>
      <p:sp>
        <p:nvSpPr>
          <p:cNvPr id="245" name="Google Shape;245;p13"/>
          <p:cNvSpPr txBox="1"/>
          <p:nvPr/>
        </p:nvSpPr>
        <p:spPr>
          <a:xfrm>
            <a:off x="10438756" y="5994861"/>
            <a:ext cx="15714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School App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QR Code</a:t>
            </a:r>
            <a:endParaRPr sz="1800" b="0" i="0" u="none" strike="noStrike" cap="none">
              <a:solidFill>
                <a:schemeClr val="dk1"/>
              </a:solidFill>
              <a:latin typeface="Arial"/>
              <a:ea typeface="Arial"/>
              <a:cs typeface="Arial"/>
              <a:sym typeface="Arial"/>
            </a:endParaRPr>
          </a:p>
        </p:txBody>
      </p:sp>
      <p:pic>
        <p:nvPicPr>
          <p:cNvPr id="246" name="Google Shape;246;p13"/>
          <p:cNvPicPr preferRelativeResize="0"/>
          <p:nvPr/>
        </p:nvPicPr>
        <p:blipFill rotWithShape="1">
          <a:blip r:embed="rId7">
            <a:alphaModFix/>
          </a:blip>
          <a:srcRect/>
          <a:stretch/>
        </p:blipFill>
        <p:spPr>
          <a:xfrm>
            <a:off x="666426" y="4965441"/>
            <a:ext cx="1538293" cy="15382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600"/>
              <a:buFont typeface="Arial Narrow"/>
              <a:buNone/>
            </a:pPr>
            <a:r>
              <a:rPr lang="en-GB" sz="6600" dirty="0" smtClean="0">
                <a:solidFill>
                  <a:schemeClr val="accent1"/>
                </a:solidFill>
                <a:latin typeface="Arial Narrow"/>
                <a:ea typeface="Arial Narrow"/>
                <a:cs typeface="Arial Narrow"/>
                <a:sym typeface="Arial Narrow"/>
              </a:rPr>
              <a:t>Reminders</a:t>
            </a:r>
            <a:r>
              <a:rPr lang="en-GB" sz="6600" dirty="0" smtClean="0">
                <a:solidFill>
                  <a:schemeClr val="accent1"/>
                </a:solidFill>
                <a:latin typeface="Arial Narrow"/>
                <a:ea typeface="Arial Narrow"/>
                <a:cs typeface="Arial Narrow"/>
                <a:sym typeface="Arial Narrow"/>
              </a:rPr>
              <a:t>…</a:t>
            </a:r>
            <a:endParaRPr sz="6600" dirty="0">
              <a:solidFill>
                <a:schemeClr val="accent1"/>
              </a:solidFill>
              <a:latin typeface="Arial Narrow"/>
              <a:ea typeface="Arial Narrow"/>
              <a:cs typeface="Arial Narrow"/>
              <a:sym typeface="Arial Narrow"/>
            </a:endParaRPr>
          </a:p>
        </p:txBody>
      </p:sp>
      <p:pic>
        <p:nvPicPr>
          <p:cNvPr id="252" name="Google Shape;252;p14"/>
          <p:cNvPicPr preferRelativeResize="0"/>
          <p:nvPr/>
        </p:nvPicPr>
        <p:blipFill rotWithShape="1">
          <a:blip r:embed="rId3">
            <a:alphaModFix/>
          </a:blip>
          <a:srcRect/>
          <a:stretch/>
        </p:blipFill>
        <p:spPr>
          <a:xfrm>
            <a:off x="150794" y="230188"/>
            <a:ext cx="1165942" cy="1380722"/>
          </a:xfrm>
          <a:prstGeom prst="rect">
            <a:avLst/>
          </a:prstGeom>
          <a:noFill/>
          <a:ln>
            <a:noFill/>
          </a:ln>
        </p:spPr>
      </p:pic>
      <p:pic>
        <p:nvPicPr>
          <p:cNvPr id="253" name="Google Shape;253;p14"/>
          <p:cNvPicPr preferRelativeResize="0"/>
          <p:nvPr/>
        </p:nvPicPr>
        <p:blipFill rotWithShape="1">
          <a:blip r:embed="rId4">
            <a:alphaModFix/>
          </a:blip>
          <a:srcRect/>
          <a:stretch/>
        </p:blipFill>
        <p:spPr>
          <a:xfrm>
            <a:off x="10799035" y="5268954"/>
            <a:ext cx="1109529" cy="1301693"/>
          </a:xfrm>
          <a:prstGeom prst="rect">
            <a:avLst/>
          </a:prstGeom>
          <a:noFill/>
          <a:ln>
            <a:noFill/>
          </a:ln>
        </p:spPr>
      </p:pic>
      <p:sp>
        <p:nvSpPr>
          <p:cNvPr id="254" name="Google Shape;254;p14"/>
          <p:cNvSpPr/>
          <p:nvPr/>
        </p:nvSpPr>
        <p:spPr>
          <a:xfrm>
            <a:off x="150794" y="108489"/>
            <a:ext cx="11922386" cy="6582980"/>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14"/>
          <p:cNvSpPr/>
          <p:nvPr/>
        </p:nvSpPr>
        <p:spPr>
          <a:xfrm>
            <a:off x="356675" y="1690700"/>
            <a:ext cx="11716500" cy="594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Narrow"/>
                <a:ea typeface="Arial Narrow"/>
                <a:cs typeface="Arial Narrow"/>
                <a:sym typeface="Arial Narrow"/>
              </a:rPr>
              <a:t>Children should bring their reading books and homework bags to school every day.  We will </a:t>
            </a:r>
            <a:r>
              <a:rPr lang="en-GB" sz="2400" b="1" i="0" u="none" strike="noStrike" cap="none">
                <a:solidFill>
                  <a:srgbClr val="000000"/>
                </a:solidFill>
                <a:latin typeface="Arial Narrow"/>
                <a:ea typeface="Arial Narrow"/>
                <a:cs typeface="Arial Narrow"/>
                <a:sym typeface="Arial Narrow"/>
              </a:rPr>
              <a:t>only</a:t>
            </a:r>
            <a:r>
              <a:rPr lang="en-GB" sz="2400" b="0" i="0" u="none" strike="noStrike" cap="none">
                <a:solidFill>
                  <a:srgbClr val="000000"/>
                </a:solidFill>
                <a:latin typeface="Arial Narrow"/>
                <a:ea typeface="Arial Narrow"/>
                <a:cs typeface="Arial Narrow"/>
                <a:sym typeface="Arial Narrow"/>
              </a:rPr>
              <a:t> send these home on the days that there are letters or homework. </a:t>
            </a:r>
            <a:endParaRPr sz="2400" b="0" i="0" u="none" strike="noStrike" cap="none">
              <a:solidFill>
                <a:srgbClr val="000000"/>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endParaRPr sz="2400">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Char char="•"/>
            </a:pPr>
            <a:r>
              <a:rPr lang="en-GB" sz="2400" b="1" i="0" u="none" strike="noStrike" cap="none">
                <a:solidFill>
                  <a:srgbClr val="000000"/>
                </a:solidFill>
                <a:latin typeface="Arial Narrow"/>
                <a:ea typeface="Arial Narrow"/>
                <a:cs typeface="Arial Narrow"/>
                <a:sym typeface="Arial Narrow"/>
              </a:rPr>
              <a:t>Coats</a:t>
            </a:r>
            <a:r>
              <a:rPr lang="en-GB" sz="2400" b="0" i="0" u="none" strike="noStrike" cap="none">
                <a:solidFill>
                  <a:srgbClr val="000000"/>
                </a:solidFill>
                <a:latin typeface="Arial Narrow"/>
                <a:ea typeface="Arial Narrow"/>
                <a:cs typeface="Arial Narrow"/>
                <a:sym typeface="Arial Narrow"/>
              </a:rPr>
              <a:t> or </a:t>
            </a:r>
            <a:r>
              <a:rPr lang="en-GB" sz="2400" b="1" i="0" u="none" strike="noStrike" cap="none">
                <a:solidFill>
                  <a:srgbClr val="000000"/>
                </a:solidFill>
                <a:latin typeface="Arial Narrow"/>
                <a:ea typeface="Arial Narrow"/>
                <a:cs typeface="Arial Narrow"/>
                <a:sym typeface="Arial Narrow"/>
              </a:rPr>
              <a:t>jackets </a:t>
            </a:r>
            <a:r>
              <a:rPr lang="en-GB" sz="2400" b="0" i="0" u="none" strike="noStrike" cap="none">
                <a:solidFill>
                  <a:srgbClr val="000000"/>
                </a:solidFill>
                <a:latin typeface="Arial Narrow"/>
                <a:ea typeface="Arial Narrow"/>
                <a:cs typeface="Arial Narrow"/>
                <a:sym typeface="Arial Narrow"/>
              </a:rPr>
              <a:t>should be coming to school everyday. The Scottish weather can be unpredictable!</a:t>
            </a:r>
            <a:endParaRPr sz="2400" b="0" i="0" u="none" strike="noStrike" cap="none">
              <a:solidFill>
                <a:srgbClr val="000000"/>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endParaRPr sz="2400">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Narrow"/>
                <a:ea typeface="Arial Narrow"/>
                <a:cs typeface="Arial Narrow"/>
                <a:sym typeface="Arial Narrow"/>
              </a:rPr>
              <a:t>All personal belongings should be named.</a:t>
            </a:r>
            <a:endParaRPr sz="2400" b="0" i="0" u="none" strike="noStrike" cap="none">
              <a:solidFill>
                <a:srgbClr val="000000"/>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endParaRPr sz="2400">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Narrow"/>
                <a:ea typeface="Arial Narrow"/>
                <a:cs typeface="Arial Narrow"/>
                <a:sym typeface="Arial Narrow"/>
              </a:rPr>
              <a:t>Children are encouraged to bring in a</a:t>
            </a:r>
            <a:r>
              <a:rPr lang="en-GB" sz="2400" b="1" i="0" u="none" strike="noStrike" cap="none">
                <a:solidFill>
                  <a:srgbClr val="000000"/>
                </a:solidFill>
                <a:latin typeface="Arial Narrow"/>
                <a:ea typeface="Arial Narrow"/>
                <a:cs typeface="Arial Narrow"/>
                <a:sym typeface="Arial Narrow"/>
              </a:rPr>
              <a:t> named water bottle </a:t>
            </a:r>
            <a:r>
              <a:rPr lang="en-GB" sz="2400" b="0" i="0" u="none" strike="noStrike" cap="none">
                <a:solidFill>
                  <a:srgbClr val="000000"/>
                </a:solidFill>
                <a:latin typeface="Arial Narrow"/>
                <a:ea typeface="Arial Narrow"/>
                <a:cs typeface="Arial Narrow"/>
                <a:sym typeface="Arial Narrow"/>
              </a:rPr>
              <a:t>into school everyday.</a:t>
            </a:r>
            <a:endParaRPr sz="2400" b="0" i="0" u="none" strike="noStrike" cap="none">
              <a:solidFill>
                <a:srgbClr val="000000"/>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endParaRPr sz="2400">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Narrow"/>
                <a:ea typeface="Arial Narrow"/>
                <a:cs typeface="Arial Narrow"/>
                <a:sym typeface="Arial Narrow"/>
              </a:rPr>
              <a:t>On</a:t>
            </a:r>
            <a:r>
              <a:rPr lang="en-GB" sz="2400" b="1" i="0" u="none" strike="noStrike" cap="none">
                <a:solidFill>
                  <a:srgbClr val="000000"/>
                </a:solidFill>
                <a:latin typeface="Arial Narrow"/>
                <a:ea typeface="Arial Narrow"/>
                <a:cs typeface="Arial Narrow"/>
                <a:sym typeface="Arial Narrow"/>
              </a:rPr>
              <a:t> PE days</a:t>
            </a:r>
            <a:r>
              <a:rPr lang="en-GB" sz="2400" b="0" i="0" u="none" strike="noStrike" cap="none">
                <a:solidFill>
                  <a:srgbClr val="000000"/>
                </a:solidFill>
                <a:latin typeface="Arial Narrow"/>
                <a:ea typeface="Arial Narrow"/>
                <a:cs typeface="Arial Narrow"/>
                <a:sym typeface="Arial Narrow"/>
              </a:rPr>
              <a:t>, learners should arrive at school in their sportswear.</a:t>
            </a:r>
            <a:endParaRPr sz="2400" b="0" i="0" u="none" strike="noStrike" cap="none">
              <a:solidFill>
                <a:srgbClr val="000000"/>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endParaRPr sz="2400">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Arial Narrow"/>
                <a:ea typeface="Arial Narrow"/>
                <a:cs typeface="Arial Narrow"/>
                <a:sym typeface="Arial Narrow"/>
              </a:rPr>
              <a:t>Please inform us of any changes to the adult who will be collecting your child from school to help us ensure their safety.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5"/>
          <p:cNvSpPr txBox="1">
            <a:spLocks noGrp="1"/>
          </p:cNvSpPr>
          <p:nvPr>
            <p:ph type="title" idx="4294967295"/>
          </p:nvPr>
        </p:nvSpPr>
        <p:spPr>
          <a:xfrm>
            <a:off x="1733108" y="365125"/>
            <a:ext cx="9027042"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4800"/>
              <a:buFont typeface="Arial Narrow"/>
              <a:buNone/>
            </a:pPr>
            <a:r>
              <a:rPr lang="en-GB" sz="4800" dirty="0">
                <a:solidFill>
                  <a:schemeClr val="accent1"/>
                </a:solidFill>
                <a:latin typeface="Arial Narrow"/>
                <a:ea typeface="Arial Narrow"/>
                <a:cs typeface="Arial Narrow"/>
                <a:sym typeface="Arial Narrow"/>
              </a:rPr>
              <a:t>What we are looking </a:t>
            </a:r>
            <a:br>
              <a:rPr lang="en-GB" sz="4800" dirty="0">
                <a:solidFill>
                  <a:schemeClr val="accent1"/>
                </a:solidFill>
                <a:latin typeface="Arial Narrow"/>
                <a:ea typeface="Arial Narrow"/>
                <a:cs typeface="Arial Narrow"/>
                <a:sym typeface="Arial Narrow"/>
              </a:rPr>
            </a:br>
            <a:r>
              <a:rPr lang="en-GB" sz="4800" dirty="0">
                <a:solidFill>
                  <a:schemeClr val="accent1"/>
                </a:solidFill>
                <a:latin typeface="Arial Narrow"/>
                <a:ea typeface="Arial Narrow"/>
                <a:cs typeface="Arial Narrow"/>
                <a:sym typeface="Arial Narrow"/>
              </a:rPr>
              <a:t>forwards to about </a:t>
            </a:r>
            <a:r>
              <a:rPr lang="en-GB" sz="4800">
                <a:solidFill>
                  <a:schemeClr val="accent1"/>
                </a:solidFill>
                <a:latin typeface="Arial Narrow"/>
                <a:ea typeface="Arial Narrow"/>
                <a:cs typeface="Arial Narrow"/>
                <a:sym typeface="Arial Narrow"/>
              </a:rPr>
              <a:t>P1 </a:t>
            </a:r>
            <a:r>
              <a:rPr lang="en-GB" sz="4800" smtClean="0">
                <a:solidFill>
                  <a:schemeClr val="accent1"/>
                </a:solidFill>
                <a:latin typeface="Arial Narrow"/>
                <a:ea typeface="Arial Narrow"/>
                <a:cs typeface="Arial Narrow"/>
                <a:sym typeface="Arial Narrow"/>
              </a:rPr>
              <a:t> </a:t>
            </a:r>
            <a:endParaRPr sz="4800" dirty="0">
              <a:solidFill>
                <a:schemeClr val="accent1"/>
              </a:solidFill>
              <a:latin typeface="Arial Narrow"/>
              <a:ea typeface="Arial Narrow"/>
              <a:cs typeface="Arial Narrow"/>
              <a:sym typeface="Arial Narrow"/>
            </a:endParaRPr>
          </a:p>
        </p:txBody>
      </p:sp>
      <p:pic>
        <p:nvPicPr>
          <p:cNvPr id="261" name="Google Shape;261;p15"/>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262" name="Google Shape;262;p15"/>
          <p:cNvPicPr preferRelativeResize="0"/>
          <p:nvPr/>
        </p:nvPicPr>
        <p:blipFill rotWithShape="1">
          <a:blip r:embed="rId4">
            <a:alphaModFix/>
          </a:blip>
          <a:srcRect/>
          <a:stretch/>
        </p:blipFill>
        <p:spPr>
          <a:xfrm>
            <a:off x="10626361" y="150131"/>
            <a:ext cx="1383849" cy="1623524"/>
          </a:xfrm>
          <a:prstGeom prst="rect">
            <a:avLst/>
          </a:prstGeom>
          <a:noFill/>
          <a:ln>
            <a:noFill/>
          </a:ln>
        </p:spPr>
      </p:pic>
      <p:sp>
        <p:nvSpPr>
          <p:cNvPr id="263" name="Google Shape;263;p15"/>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15"/>
          <p:cNvSpPr/>
          <p:nvPr/>
        </p:nvSpPr>
        <p:spPr>
          <a:xfrm>
            <a:off x="376568" y="2158042"/>
            <a:ext cx="2495228" cy="1487838"/>
          </a:xfrm>
          <a:prstGeom prst="wedgeRoundRectCallout">
            <a:avLst>
              <a:gd name="adj1" fmla="val 38794"/>
              <a:gd name="adj2" fmla="val 90625"/>
              <a:gd name="adj3" fmla="val 16667"/>
            </a:avLst>
          </a:prstGeom>
          <a:solidFill>
            <a:schemeClr val="accent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lt1"/>
                </a:solidFill>
                <a:latin typeface="Calibri"/>
                <a:ea typeface="Calibri"/>
                <a:cs typeface="Calibri"/>
                <a:sym typeface="Calibri"/>
              </a:rPr>
              <a:t>“Doing more writing”- Amelia </a:t>
            </a:r>
            <a:endParaRPr sz="1800" b="0" i="0" u="none" strike="noStrike" cap="none">
              <a:solidFill>
                <a:schemeClr val="lt1"/>
              </a:solidFill>
              <a:latin typeface="Calibri"/>
              <a:ea typeface="Calibri"/>
              <a:cs typeface="Calibri"/>
              <a:sym typeface="Calibri"/>
            </a:endParaRPr>
          </a:p>
        </p:txBody>
      </p:sp>
      <p:sp>
        <p:nvSpPr>
          <p:cNvPr id="265" name="Google Shape;265;p15"/>
          <p:cNvSpPr/>
          <p:nvPr/>
        </p:nvSpPr>
        <p:spPr>
          <a:xfrm>
            <a:off x="3322292" y="2076601"/>
            <a:ext cx="2433234" cy="1797803"/>
          </a:xfrm>
          <a:prstGeom prst="wedgeEllipseCallout">
            <a:avLst>
              <a:gd name="adj1" fmla="val -18922"/>
              <a:gd name="adj2" fmla="val 68535"/>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lt1"/>
                </a:solidFill>
                <a:latin typeface="Calibri"/>
                <a:ea typeface="Calibri"/>
                <a:cs typeface="Calibri"/>
                <a:sym typeface="Calibri"/>
              </a:rPr>
              <a:t>“Learning more numbers”- Aaron, Ellie &amp; Kara</a:t>
            </a:r>
            <a:endParaRPr sz="1800" b="0" i="0" u="none" strike="noStrike" cap="none">
              <a:solidFill>
                <a:schemeClr val="lt1"/>
              </a:solidFill>
              <a:latin typeface="Calibri"/>
              <a:ea typeface="Calibri"/>
              <a:cs typeface="Calibri"/>
              <a:sym typeface="Calibri"/>
            </a:endParaRPr>
          </a:p>
        </p:txBody>
      </p:sp>
      <p:sp>
        <p:nvSpPr>
          <p:cNvPr id="266" name="Google Shape;266;p15"/>
          <p:cNvSpPr/>
          <p:nvPr/>
        </p:nvSpPr>
        <p:spPr>
          <a:xfrm>
            <a:off x="6462793" y="2240414"/>
            <a:ext cx="2495228" cy="1487838"/>
          </a:xfrm>
          <a:prstGeom prst="wedgeRoundRectCallout">
            <a:avLst>
              <a:gd name="adj1" fmla="val 16434"/>
              <a:gd name="adj2" fmla="val 78125"/>
              <a:gd name="adj3" fmla="val 16667"/>
            </a:avLst>
          </a:prstGeom>
          <a:solidFill>
            <a:schemeClr val="accen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lt1"/>
                </a:solidFill>
                <a:latin typeface="Calibri"/>
                <a:ea typeface="Calibri"/>
                <a:cs typeface="Calibri"/>
                <a:sym typeface="Calibri"/>
              </a:rPr>
              <a:t>“Listening to stories”- William</a:t>
            </a:r>
            <a:endParaRPr sz="1800" b="0" i="0" u="none" strike="noStrike" cap="none">
              <a:solidFill>
                <a:schemeClr val="lt1"/>
              </a:solidFill>
              <a:latin typeface="Calibri"/>
              <a:ea typeface="Calibri"/>
              <a:cs typeface="Calibri"/>
              <a:sym typeface="Calibri"/>
            </a:endParaRPr>
          </a:p>
        </p:txBody>
      </p:sp>
      <p:sp>
        <p:nvSpPr>
          <p:cNvPr id="267" name="Google Shape;267;p15"/>
          <p:cNvSpPr/>
          <p:nvPr/>
        </p:nvSpPr>
        <p:spPr>
          <a:xfrm>
            <a:off x="9409744" y="2030118"/>
            <a:ext cx="2433234" cy="1797803"/>
          </a:xfrm>
          <a:prstGeom prst="wedgeEllipseCallout">
            <a:avLst>
              <a:gd name="adj1" fmla="val 44772"/>
              <a:gd name="adj2" fmla="val 61638"/>
            </a:avLst>
          </a:prstGeom>
          <a:solidFill>
            <a:schemeClr val="accent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lt1"/>
                </a:solidFill>
                <a:latin typeface="Calibri"/>
                <a:ea typeface="Calibri"/>
                <a:cs typeface="Calibri"/>
                <a:sym typeface="Calibri"/>
              </a:rPr>
              <a:t>“Painting”- Emilie </a:t>
            </a:r>
            <a:endParaRPr sz="1800" b="0" i="0" u="none" strike="noStrike" cap="none">
              <a:solidFill>
                <a:schemeClr val="lt1"/>
              </a:solidFill>
              <a:latin typeface="Calibri"/>
              <a:ea typeface="Calibri"/>
              <a:cs typeface="Calibri"/>
              <a:sym typeface="Calibri"/>
            </a:endParaRPr>
          </a:p>
        </p:txBody>
      </p:sp>
      <p:sp>
        <p:nvSpPr>
          <p:cNvPr id="268" name="Google Shape;268;p15"/>
          <p:cNvSpPr/>
          <p:nvPr/>
        </p:nvSpPr>
        <p:spPr>
          <a:xfrm>
            <a:off x="407565" y="4432961"/>
            <a:ext cx="2433234" cy="1797803"/>
          </a:xfrm>
          <a:prstGeom prst="wedgeEllipseCallout">
            <a:avLst>
              <a:gd name="adj1" fmla="val -38668"/>
              <a:gd name="adj2" fmla="val 70259"/>
            </a:avLst>
          </a:prstGeom>
          <a:solidFill>
            <a:schemeClr val="accent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lt1"/>
                </a:solidFill>
                <a:latin typeface="Calibri"/>
                <a:ea typeface="Calibri"/>
                <a:cs typeface="Calibri"/>
                <a:sym typeface="Calibri"/>
              </a:rPr>
              <a:t>“Learning a new letter every day!”- Jamie &amp; Lucas</a:t>
            </a:r>
            <a:endParaRPr sz="1800" b="0" i="0" u="none" strike="noStrike" cap="none">
              <a:solidFill>
                <a:schemeClr val="lt1"/>
              </a:solidFill>
              <a:latin typeface="Calibri"/>
              <a:ea typeface="Calibri"/>
              <a:cs typeface="Calibri"/>
              <a:sym typeface="Calibri"/>
            </a:endParaRPr>
          </a:p>
        </p:txBody>
      </p:sp>
      <p:sp>
        <p:nvSpPr>
          <p:cNvPr id="269" name="Google Shape;269;p15"/>
          <p:cNvSpPr/>
          <p:nvPr/>
        </p:nvSpPr>
        <p:spPr>
          <a:xfrm>
            <a:off x="9347750" y="4587944"/>
            <a:ext cx="2495228" cy="1487838"/>
          </a:xfrm>
          <a:prstGeom prst="wedgeRoundRectCallout">
            <a:avLst>
              <a:gd name="adj1" fmla="val -41330"/>
              <a:gd name="adj2" fmla="val 79167"/>
              <a:gd name="adj3" fmla="val 16667"/>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lt1"/>
                </a:solidFill>
                <a:latin typeface="Calibri"/>
                <a:ea typeface="Calibri"/>
                <a:cs typeface="Calibri"/>
                <a:sym typeface="Calibri"/>
              </a:rPr>
              <a:t>“Working hard!”-Emma</a:t>
            </a:r>
            <a:endParaRPr sz="1800" b="0" i="0" u="none" strike="noStrike" cap="none">
              <a:solidFill>
                <a:schemeClr val="lt1"/>
              </a:solidFill>
              <a:latin typeface="Calibri"/>
              <a:ea typeface="Calibri"/>
              <a:cs typeface="Calibri"/>
              <a:sym typeface="Calibri"/>
            </a:endParaRPr>
          </a:p>
        </p:txBody>
      </p:sp>
      <p:sp>
        <p:nvSpPr>
          <p:cNvPr id="270" name="Google Shape;270;p15"/>
          <p:cNvSpPr/>
          <p:nvPr/>
        </p:nvSpPr>
        <p:spPr>
          <a:xfrm>
            <a:off x="6493790" y="4432961"/>
            <a:ext cx="2433234" cy="1797803"/>
          </a:xfrm>
          <a:prstGeom prst="wedgeEllipseCallout">
            <a:avLst>
              <a:gd name="adj1" fmla="val 30760"/>
              <a:gd name="adj2" fmla="val 67673"/>
            </a:avLst>
          </a:prstGeom>
          <a:solidFill>
            <a:schemeClr val="accent6"/>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lt1"/>
                </a:solidFill>
                <a:latin typeface="Calibri"/>
                <a:ea typeface="Calibri"/>
                <a:cs typeface="Calibri"/>
                <a:sym typeface="Calibri"/>
              </a:rPr>
              <a:t>“Drawing”- Olivia</a:t>
            </a:r>
            <a:endParaRPr sz="1800" b="0" i="0" u="none" strike="noStrike" cap="none">
              <a:solidFill>
                <a:schemeClr val="lt1"/>
              </a:solidFill>
              <a:latin typeface="Calibri"/>
              <a:ea typeface="Calibri"/>
              <a:cs typeface="Calibri"/>
              <a:sym typeface="Calibri"/>
            </a:endParaRPr>
          </a:p>
        </p:txBody>
      </p:sp>
      <p:sp>
        <p:nvSpPr>
          <p:cNvPr id="271" name="Google Shape;271;p15"/>
          <p:cNvSpPr/>
          <p:nvPr/>
        </p:nvSpPr>
        <p:spPr>
          <a:xfrm>
            <a:off x="3404182" y="4559073"/>
            <a:ext cx="2495228" cy="1487838"/>
          </a:xfrm>
          <a:prstGeom prst="wedgeRoundRectCallout">
            <a:avLst>
              <a:gd name="adj1" fmla="val -4063"/>
              <a:gd name="adj2" fmla="val 79166"/>
              <a:gd name="adj3" fmla="val 16667"/>
            </a:avLst>
          </a:prstGeom>
          <a:solidFill>
            <a:schemeClr val="accent5"/>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chemeClr val="lt1"/>
                </a:solidFill>
                <a:latin typeface="Calibri"/>
                <a:ea typeface="Calibri"/>
                <a:cs typeface="Calibri"/>
                <a:sym typeface="Calibri"/>
              </a:rPr>
              <a:t>“Playing schools with all of the loose parts”- Zoe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600"/>
              <a:buFont typeface="Arial Narrow"/>
              <a:buNone/>
            </a:pPr>
            <a:r>
              <a:rPr lang="en-GB" sz="6600">
                <a:solidFill>
                  <a:schemeClr val="accent1"/>
                </a:solidFill>
                <a:latin typeface="Arial Narrow"/>
                <a:ea typeface="Arial Narrow"/>
                <a:cs typeface="Arial Narrow"/>
                <a:sym typeface="Arial Narrow"/>
              </a:rPr>
              <a:t>Meet the P1Team </a:t>
            </a:r>
            <a:endParaRPr sz="6600">
              <a:solidFill>
                <a:schemeClr val="accent1"/>
              </a:solidFill>
              <a:latin typeface="Arial Narrow"/>
              <a:ea typeface="Arial Narrow"/>
              <a:cs typeface="Arial Narrow"/>
              <a:sym typeface="Arial Narrow"/>
            </a:endParaRPr>
          </a:p>
        </p:txBody>
      </p:sp>
      <p:pic>
        <p:nvPicPr>
          <p:cNvPr id="97" name="Google Shape;97;p2"/>
          <p:cNvPicPr preferRelativeResize="0"/>
          <p:nvPr/>
        </p:nvPicPr>
        <p:blipFill rotWithShape="1">
          <a:blip r:embed="rId3">
            <a:alphaModFix/>
          </a:blip>
          <a:srcRect/>
          <a:stretch/>
        </p:blipFill>
        <p:spPr>
          <a:xfrm>
            <a:off x="150794" y="230188"/>
            <a:ext cx="1165942" cy="1380722"/>
          </a:xfrm>
          <a:prstGeom prst="rect">
            <a:avLst/>
          </a:prstGeom>
          <a:noFill/>
          <a:ln>
            <a:noFill/>
          </a:ln>
        </p:spPr>
      </p:pic>
      <p:pic>
        <p:nvPicPr>
          <p:cNvPr id="98" name="Google Shape;98;p2"/>
          <p:cNvPicPr preferRelativeResize="0"/>
          <p:nvPr/>
        </p:nvPicPr>
        <p:blipFill rotWithShape="1">
          <a:blip r:embed="rId4">
            <a:alphaModFix/>
          </a:blip>
          <a:srcRect/>
          <a:stretch/>
        </p:blipFill>
        <p:spPr>
          <a:xfrm>
            <a:off x="10768577" y="230188"/>
            <a:ext cx="1109529" cy="1301693"/>
          </a:xfrm>
          <a:prstGeom prst="rect">
            <a:avLst/>
          </a:prstGeom>
          <a:noFill/>
          <a:ln>
            <a:noFill/>
          </a:ln>
        </p:spPr>
      </p:pic>
      <p:sp>
        <p:nvSpPr>
          <p:cNvPr id="99" name="Google Shape;99;p2"/>
          <p:cNvSpPr/>
          <p:nvPr/>
        </p:nvSpPr>
        <p:spPr>
          <a:xfrm>
            <a:off x="-6" y="137501"/>
            <a:ext cx="11922300" cy="6582900"/>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p:nvPr/>
        </p:nvSpPr>
        <p:spPr>
          <a:xfrm>
            <a:off x="150799" y="3543857"/>
            <a:ext cx="2432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Mrs Matheson </a:t>
            </a:r>
            <a:endParaRPr sz="18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teaches P1a </a:t>
            </a:r>
            <a:endParaRPr sz="1800" b="0" i="0" u="none" strike="noStrike" cap="none">
              <a:solidFill>
                <a:schemeClr val="dk1"/>
              </a:solidFill>
              <a:latin typeface="Arial Narrow"/>
              <a:ea typeface="Arial Narrow"/>
              <a:cs typeface="Arial Narrow"/>
              <a:sym typeface="Arial Narrow"/>
            </a:endParaRPr>
          </a:p>
        </p:txBody>
      </p:sp>
      <p:sp>
        <p:nvSpPr>
          <p:cNvPr id="101" name="Google Shape;101;p2"/>
          <p:cNvSpPr/>
          <p:nvPr/>
        </p:nvSpPr>
        <p:spPr>
          <a:xfrm>
            <a:off x="3208648" y="6045138"/>
            <a:ext cx="24917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Miss Wilson is 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Learning Assistant in P1 </a:t>
            </a:r>
            <a:endParaRPr sz="1800" b="0" i="0" u="none" strike="noStrike" cap="none">
              <a:solidFill>
                <a:schemeClr val="dk1"/>
              </a:solidFill>
              <a:latin typeface="Arial Narrow"/>
              <a:ea typeface="Arial Narrow"/>
              <a:cs typeface="Arial Narrow"/>
              <a:sym typeface="Arial Narrow"/>
            </a:endParaRPr>
          </a:p>
        </p:txBody>
      </p:sp>
      <p:sp>
        <p:nvSpPr>
          <p:cNvPr id="102" name="Google Shape;102;p2"/>
          <p:cNvSpPr/>
          <p:nvPr/>
        </p:nvSpPr>
        <p:spPr>
          <a:xfrm>
            <a:off x="3281824" y="1702700"/>
            <a:ext cx="1714500" cy="1789200"/>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9654539" y="1734900"/>
            <a:ext cx="1955400" cy="1738200"/>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310896" y="4217382"/>
            <a:ext cx="2487168" cy="1789069"/>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9372928" y="4240797"/>
            <a:ext cx="2487168" cy="1789069"/>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2"/>
          <p:cNvSpPr txBox="1"/>
          <p:nvPr/>
        </p:nvSpPr>
        <p:spPr>
          <a:xfrm>
            <a:off x="2345730" y="3503920"/>
            <a:ext cx="2432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Miss Hogg </a:t>
            </a:r>
            <a:endParaRPr sz="18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teaches P1b </a:t>
            </a:r>
            <a:endParaRPr sz="1800" b="0" i="0" u="none" strike="noStrike" cap="none">
              <a:solidFill>
                <a:schemeClr val="dk1"/>
              </a:solidFill>
              <a:latin typeface="Arial Narrow"/>
              <a:ea typeface="Arial Narrow"/>
              <a:cs typeface="Arial Narrow"/>
              <a:sym typeface="Arial Narrow"/>
            </a:endParaRPr>
          </a:p>
        </p:txBody>
      </p:sp>
      <p:sp>
        <p:nvSpPr>
          <p:cNvPr id="107" name="Google Shape;107;p2"/>
          <p:cNvSpPr txBox="1"/>
          <p:nvPr/>
        </p:nvSpPr>
        <p:spPr>
          <a:xfrm>
            <a:off x="9445802" y="3517308"/>
            <a:ext cx="243230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Mrs Johnston </a:t>
            </a:r>
            <a:endParaRPr sz="18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teaches P1c </a:t>
            </a:r>
            <a:endParaRPr sz="1800" b="0" i="0" u="none" strike="noStrike" cap="none">
              <a:solidFill>
                <a:schemeClr val="dk1"/>
              </a:solidFill>
              <a:latin typeface="Arial Narrow"/>
              <a:ea typeface="Arial Narrow"/>
              <a:cs typeface="Arial Narrow"/>
              <a:sym typeface="Arial Narrow"/>
            </a:endParaRPr>
          </a:p>
        </p:txBody>
      </p:sp>
      <p:sp>
        <p:nvSpPr>
          <p:cNvPr id="108" name="Google Shape;108;p2"/>
          <p:cNvSpPr/>
          <p:nvPr/>
        </p:nvSpPr>
        <p:spPr>
          <a:xfrm>
            <a:off x="6558599" y="4240795"/>
            <a:ext cx="2487168" cy="1789069"/>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3213220" y="4216178"/>
            <a:ext cx="2487168" cy="1789069"/>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306324" y="5996355"/>
            <a:ext cx="24917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Mrs Cunningham is 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Learning Assistant in P1 </a:t>
            </a:r>
            <a:endParaRPr sz="1800" b="0" i="0" u="none" strike="noStrike" cap="none">
              <a:solidFill>
                <a:schemeClr val="dk1"/>
              </a:solidFill>
              <a:latin typeface="Arial Narrow"/>
              <a:ea typeface="Arial Narrow"/>
              <a:cs typeface="Arial Narrow"/>
              <a:sym typeface="Arial Narrow"/>
            </a:endParaRPr>
          </a:p>
        </p:txBody>
      </p:sp>
      <p:sp>
        <p:nvSpPr>
          <p:cNvPr id="111" name="Google Shape;111;p2"/>
          <p:cNvSpPr/>
          <p:nvPr/>
        </p:nvSpPr>
        <p:spPr>
          <a:xfrm>
            <a:off x="6558599" y="6080065"/>
            <a:ext cx="24917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Mrs McClean is a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Learning Assistant in P1 </a:t>
            </a:r>
            <a:endParaRPr sz="1800" b="0" i="0" u="none" strike="noStrike" cap="none">
              <a:solidFill>
                <a:schemeClr val="dk1"/>
              </a:solidFill>
              <a:latin typeface="Arial Narrow"/>
              <a:ea typeface="Arial Narrow"/>
              <a:cs typeface="Arial Narrow"/>
              <a:sym typeface="Arial Narrow"/>
            </a:endParaRPr>
          </a:p>
        </p:txBody>
      </p:sp>
      <p:sp>
        <p:nvSpPr>
          <p:cNvPr id="112" name="Google Shape;112;p2"/>
          <p:cNvSpPr/>
          <p:nvPr/>
        </p:nvSpPr>
        <p:spPr>
          <a:xfrm>
            <a:off x="9386366" y="6037502"/>
            <a:ext cx="24917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Mrs Corbett is a </a:t>
            </a:r>
            <a:endParaRPr sz="18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Learning Assistant in P1 </a:t>
            </a:r>
            <a:endParaRPr sz="1800" b="0" i="0" u="none" strike="noStrike" cap="none">
              <a:solidFill>
                <a:schemeClr val="dk1"/>
              </a:solidFill>
              <a:latin typeface="Arial Narrow"/>
              <a:ea typeface="Arial Narrow"/>
              <a:cs typeface="Arial Narrow"/>
              <a:sym typeface="Arial Narrow"/>
            </a:endParaRPr>
          </a:p>
        </p:txBody>
      </p:sp>
      <p:sp>
        <p:nvSpPr>
          <p:cNvPr id="113" name="Google Shape;113;p2"/>
          <p:cNvSpPr/>
          <p:nvPr/>
        </p:nvSpPr>
        <p:spPr>
          <a:xfrm>
            <a:off x="6146025" y="1742275"/>
            <a:ext cx="2039400" cy="1789200"/>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2"/>
          <p:cNvSpPr txBox="1"/>
          <p:nvPr/>
        </p:nvSpPr>
        <p:spPr>
          <a:xfrm>
            <a:off x="7013499" y="3512582"/>
            <a:ext cx="2432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Mrs Mitchell </a:t>
            </a:r>
            <a:endParaRPr sz="18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Narrow"/>
                <a:ea typeface="Arial Narrow"/>
                <a:cs typeface="Arial Narrow"/>
                <a:sym typeface="Arial Narrow"/>
              </a:rPr>
              <a:t>teaches P1b</a:t>
            </a:r>
            <a:endParaRPr sz="1800" b="0" i="0" u="none" strike="noStrike" cap="none">
              <a:solidFill>
                <a:schemeClr val="dk1"/>
              </a:solidFill>
              <a:latin typeface="Arial Narrow"/>
              <a:ea typeface="Arial Narrow"/>
              <a:cs typeface="Arial Narrow"/>
              <a:sym typeface="Arial Narrow"/>
            </a:endParaRPr>
          </a:p>
        </p:txBody>
      </p:sp>
      <p:pic>
        <p:nvPicPr>
          <p:cNvPr id="115" name="Google Shape;115;p2"/>
          <p:cNvPicPr preferRelativeResize="0"/>
          <p:nvPr/>
        </p:nvPicPr>
        <p:blipFill rotWithShape="1">
          <a:blip r:embed="rId5">
            <a:alphaModFix/>
          </a:blip>
          <a:srcRect t="5763" b="4755"/>
          <a:stretch/>
        </p:blipFill>
        <p:spPr>
          <a:xfrm>
            <a:off x="692614" y="4243848"/>
            <a:ext cx="1714588" cy="1710385"/>
          </a:xfrm>
          <a:prstGeom prst="rect">
            <a:avLst/>
          </a:prstGeom>
          <a:noFill/>
          <a:ln>
            <a:noFill/>
          </a:ln>
        </p:spPr>
      </p:pic>
      <p:pic>
        <p:nvPicPr>
          <p:cNvPr id="116" name="Google Shape;116;p2"/>
          <p:cNvPicPr preferRelativeResize="0"/>
          <p:nvPr/>
        </p:nvPicPr>
        <p:blipFill rotWithShape="1">
          <a:blip r:embed="rId6">
            <a:alphaModFix/>
          </a:blip>
          <a:srcRect t="1" b="4395"/>
          <a:stretch/>
        </p:blipFill>
        <p:spPr>
          <a:xfrm>
            <a:off x="9838533" y="4250875"/>
            <a:ext cx="1646842" cy="1754372"/>
          </a:xfrm>
          <a:prstGeom prst="rect">
            <a:avLst/>
          </a:prstGeom>
          <a:noFill/>
          <a:ln>
            <a:noFill/>
          </a:ln>
        </p:spPr>
      </p:pic>
      <p:pic>
        <p:nvPicPr>
          <p:cNvPr id="117" name="Google Shape;117;p2"/>
          <p:cNvPicPr preferRelativeResize="0"/>
          <p:nvPr/>
        </p:nvPicPr>
        <p:blipFill rotWithShape="1">
          <a:blip r:embed="rId7">
            <a:alphaModFix/>
          </a:blip>
          <a:srcRect t="7581"/>
          <a:stretch/>
        </p:blipFill>
        <p:spPr>
          <a:xfrm>
            <a:off x="7182586" y="4250875"/>
            <a:ext cx="1239193" cy="1737240"/>
          </a:xfrm>
          <a:prstGeom prst="rect">
            <a:avLst/>
          </a:prstGeom>
          <a:noFill/>
          <a:ln>
            <a:noFill/>
          </a:ln>
        </p:spPr>
      </p:pic>
      <p:pic>
        <p:nvPicPr>
          <p:cNvPr id="118" name="Google Shape;118;p2"/>
          <p:cNvPicPr preferRelativeResize="0"/>
          <p:nvPr/>
        </p:nvPicPr>
        <p:blipFill rotWithShape="1">
          <a:blip r:embed="rId8">
            <a:alphaModFix/>
          </a:blip>
          <a:srcRect/>
          <a:stretch/>
        </p:blipFill>
        <p:spPr>
          <a:xfrm>
            <a:off x="6510858" y="1709163"/>
            <a:ext cx="1309723" cy="1784933"/>
          </a:xfrm>
          <a:prstGeom prst="rect">
            <a:avLst/>
          </a:prstGeom>
          <a:noFill/>
          <a:ln>
            <a:noFill/>
          </a:ln>
        </p:spPr>
      </p:pic>
      <p:pic>
        <p:nvPicPr>
          <p:cNvPr id="119" name="Google Shape;119;p2"/>
          <p:cNvPicPr preferRelativeResize="0"/>
          <p:nvPr/>
        </p:nvPicPr>
        <p:blipFill rotWithShape="1">
          <a:blip r:embed="rId9">
            <a:alphaModFix/>
          </a:blip>
          <a:srcRect/>
          <a:stretch/>
        </p:blipFill>
        <p:spPr>
          <a:xfrm>
            <a:off x="3660129" y="4288344"/>
            <a:ext cx="1555830" cy="1644735"/>
          </a:xfrm>
          <a:prstGeom prst="rect">
            <a:avLst/>
          </a:prstGeom>
          <a:noFill/>
          <a:ln>
            <a:noFill/>
          </a:ln>
        </p:spPr>
      </p:pic>
      <p:pic>
        <p:nvPicPr>
          <p:cNvPr id="120" name="Google Shape;120;p2"/>
          <p:cNvPicPr preferRelativeResize="0"/>
          <p:nvPr/>
        </p:nvPicPr>
        <p:blipFill rotWithShape="1">
          <a:blip r:embed="rId10">
            <a:alphaModFix/>
          </a:blip>
          <a:srcRect/>
          <a:stretch/>
        </p:blipFill>
        <p:spPr>
          <a:xfrm>
            <a:off x="3392496" y="1728165"/>
            <a:ext cx="1493146" cy="1738290"/>
          </a:xfrm>
          <a:prstGeom prst="rect">
            <a:avLst/>
          </a:prstGeom>
          <a:noFill/>
          <a:ln>
            <a:noFill/>
          </a:ln>
        </p:spPr>
      </p:pic>
      <p:pic>
        <p:nvPicPr>
          <p:cNvPr id="121" name="Google Shape;121;p2"/>
          <p:cNvPicPr preferRelativeResize="0"/>
          <p:nvPr/>
        </p:nvPicPr>
        <p:blipFill>
          <a:blip r:embed="rId11">
            <a:alphaModFix/>
          </a:blip>
          <a:stretch>
            <a:fillRect/>
          </a:stretch>
        </p:blipFill>
        <p:spPr>
          <a:xfrm>
            <a:off x="499750" y="1696724"/>
            <a:ext cx="1493125" cy="1761300"/>
          </a:xfrm>
          <a:prstGeom prst="rect">
            <a:avLst/>
          </a:prstGeom>
          <a:noFill/>
          <a:ln w="57150" cap="flat" cmpd="sng">
            <a:solidFill>
              <a:schemeClr val="accent1"/>
            </a:solidFill>
            <a:prstDash val="solid"/>
            <a:miter lim="8000"/>
            <a:headEnd type="none" w="sm" len="sm"/>
            <a:tailEnd type="none" w="sm" len="sm"/>
          </a:ln>
        </p:spPr>
      </p:pic>
      <p:pic>
        <p:nvPicPr>
          <p:cNvPr id="122" name="Google Shape;122;p2"/>
          <p:cNvPicPr preferRelativeResize="0"/>
          <p:nvPr/>
        </p:nvPicPr>
        <p:blipFill>
          <a:blip r:embed="rId12">
            <a:alphaModFix/>
          </a:blip>
          <a:stretch>
            <a:fillRect/>
          </a:stretch>
        </p:blipFill>
        <p:spPr>
          <a:xfrm>
            <a:off x="9766350" y="1742275"/>
            <a:ext cx="1646850" cy="172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accent1"/>
              </a:buClr>
              <a:buSzPct val="100000"/>
              <a:buFont typeface="Arial"/>
              <a:buNone/>
            </a:pPr>
            <a:r>
              <a:rPr lang="en-GB" sz="6000">
                <a:solidFill>
                  <a:schemeClr val="accent1"/>
                </a:solidFill>
                <a:latin typeface="Arial"/>
                <a:ea typeface="Arial"/>
                <a:cs typeface="Arial"/>
                <a:sym typeface="Arial"/>
              </a:rPr>
              <a:t>Other staff working </a:t>
            </a:r>
            <a:br>
              <a:rPr lang="en-GB" sz="6000">
                <a:solidFill>
                  <a:schemeClr val="accent1"/>
                </a:solidFill>
                <a:latin typeface="Arial"/>
                <a:ea typeface="Arial"/>
                <a:cs typeface="Arial"/>
                <a:sym typeface="Arial"/>
              </a:rPr>
            </a:br>
            <a:r>
              <a:rPr lang="en-GB" sz="6000">
                <a:solidFill>
                  <a:schemeClr val="accent1"/>
                </a:solidFill>
                <a:latin typeface="Arial"/>
                <a:ea typeface="Arial"/>
                <a:cs typeface="Arial"/>
                <a:sym typeface="Arial"/>
              </a:rPr>
              <a:t>with P1</a:t>
            </a:r>
            <a:endParaRPr sz="6000">
              <a:solidFill>
                <a:schemeClr val="accent1"/>
              </a:solidFill>
              <a:latin typeface="Arial"/>
              <a:ea typeface="Arial"/>
              <a:cs typeface="Arial"/>
              <a:sym typeface="Arial"/>
            </a:endParaRPr>
          </a:p>
        </p:txBody>
      </p:sp>
      <p:sp>
        <p:nvSpPr>
          <p:cNvPr id="128" name="Google Shape;128;p6"/>
          <p:cNvSpPr txBox="1">
            <a:spLocks noGrp="1"/>
          </p:cNvSpPr>
          <p:nvPr>
            <p:ph type="body" idx="1"/>
          </p:nvPr>
        </p:nvSpPr>
        <p:spPr>
          <a:xfrm>
            <a:off x="837396" y="2003614"/>
            <a:ext cx="1076633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GB" sz="3200">
                <a:latin typeface="Arial Narrow"/>
                <a:ea typeface="Arial Narrow"/>
                <a:cs typeface="Arial Narrow"/>
                <a:sym typeface="Arial Narrow"/>
              </a:rPr>
              <a:t>Mr Peacock will teach P1a and P1c on a Monday afternoon.</a:t>
            </a:r>
            <a:endParaRPr/>
          </a:p>
          <a:p>
            <a:pPr marL="0" lvl="0" indent="0" algn="l" rtl="0">
              <a:lnSpc>
                <a:spcPct val="90000"/>
              </a:lnSpc>
              <a:spcBef>
                <a:spcPts val="1000"/>
              </a:spcBef>
              <a:spcAft>
                <a:spcPts val="0"/>
              </a:spcAft>
              <a:buClr>
                <a:schemeClr val="dk1"/>
              </a:buClr>
              <a:buSzPts val="3200"/>
              <a:buNone/>
            </a:pPr>
            <a:endParaRPr sz="3200">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3200"/>
              <a:buNone/>
            </a:pPr>
            <a:r>
              <a:rPr lang="en-GB" sz="3200">
                <a:latin typeface="Arial Narrow"/>
                <a:ea typeface="Arial Narrow"/>
                <a:cs typeface="Arial Narrow"/>
                <a:sym typeface="Arial Narrow"/>
              </a:rPr>
              <a:t>Mrs Perry will teach Music on a Tuesday and Friday. </a:t>
            </a:r>
            <a:endParaRPr/>
          </a:p>
          <a:p>
            <a:pPr marL="0" lvl="0" indent="0" algn="l" rtl="0">
              <a:lnSpc>
                <a:spcPct val="90000"/>
              </a:lnSpc>
              <a:spcBef>
                <a:spcPts val="1000"/>
              </a:spcBef>
              <a:spcAft>
                <a:spcPts val="0"/>
              </a:spcAft>
              <a:buClr>
                <a:schemeClr val="dk1"/>
              </a:buClr>
              <a:buSzPts val="3200"/>
              <a:buNone/>
            </a:pPr>
            <a:endParaRPr sz="3200">
              <a:latin typeface="Arial Narrow"/>
              <a:ea typeface="Arial Narrow"/>
              <a:cs typeface="Arial Narrow"/>
              <a:sym typeface="Arial Narrow"/>
            </a:endParaRPr>
          </a:p>
          <a:p>
            <a:pPr marL="0" lvl="0" indent="0" algn="l" rtl="0">
              <a:lnSpc>
                <a:spcPct val="90000"/>
              </a:lnSpc>
              <a:spcBef>
                <a:spcPts val="1000"/>
              </a:spcBef>
              <a:spcAft>
                <a:spcPts val="0"/>
              </a:spcAft>
              <a:buClr>
                <a:schemeClr val="dk1"/>
              </a:buClr>
              <a:buSzPts val="3200"/>
              <a:buNone/>
            </a:pPr>
            <a:r>
              <a:rPr lang="en-GB" sz="3200">
                <a:latin typeface="Arial Narrow"/>
                <a:ea typeface="Arial Narrow"/>
                <a:cs typeface="Arial Narrow"/>
                <a:sym typeface="Arial Narrow"/>
              </a:rPr>
              <a:t>Mrs Mitchell will teach P1b on a Thursday.</a:t>
            </a:r>
            <a:endParaRPr sz="3200">
              <a:latin typeface="Arial Narrow"/>
              <a:ea typeface="Arial Narrow"/>
              <a:cs typeface="Arial Narrow"/>
              <a:sym typeface="Arial Narrow"/>
            </a:endParaRPr>
          </a:p>
        </p:txBody>
      </p:sp>
      <p:pic>
        <p:nvPicPr>
          <p:cNvPr id="129" name="Google Shape;129;p6"/>
          <p:cNvPicPr preferRelativeResize="0"/>
          <p:nvPr/>
        </p:nvPicPr>
        <p:blipFill rotWithShape="1">
          <a:blip r:embed="rId3">
            <a:alphaModFix/>
          </a:blip>
          <a:srcRect/>
          <a:stretch/>
        </p:blipFill>
        <p:spPr>
          <a:xfrm>
            <a:off x="211183" y="216144"/>
            <a:ext cx="1373206" cy="1626166"/>
          </a:xfrm>
          <a:prstGeom prst="rect">
            <a:avLst/>
          </a:prstGeom>
          <a:noFill/>
          <a:ln>
            <a:noFill/>
          </a:ln>
        </p:spPr>
      </p:pic>
      <p:pic>
        <p:nvPicPr>
          <p:cNvPr id="130" name="Google Shape;130;p6"/>
          <p:cNvPicPr preferRelativeResize="0"/>
          <p:nvPr/>
        </p:nvPicPr>
        <p:blipFill rotWithShape="1">
          <a:blip r:embed="rId4">
            <a:alphaModFix/>
          </a:blip>
          <a:srcRect/>
          <a:stretch/>
        </p:blipFill>
        <p:spPr>
          <a:xfrm>
            <a:off x="10533371" y="216144"/>
            <a:ext cx="1383849" cy="1623524"/>
          </a:xfrm>
          <a:prstGeom prst="rect">
            <a:avLst/>
          </a:prstGeom>
          <a:noFill/>
          <a:ln>
            <a:noFill/>
          </a:ln>
        </p:spPr>
      </p:pic>
      <p:sp>
        <p:nvSpPr>
          <p:cNvPr id="131" name="Google Shape;131;p6"/>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idx="4294967295"/>
          </p:nvPr>
        </p:nvSpPr>
        <p:spPr>
          <a:xfrm>
            <a:off x="1524000" y="365125"/>
            <a:ext cx="8991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000"/>
              <a:buFont typeface="Arial"/>
              <a:buNone/>
            </a:pPr>
            <a:r>
              <a:rPr lang="en-GB" sz="6000">
                <a:solidFill>
                  <a:schemeClr val="accent1"/>
                </a:solidFill>
                <a:latin typeface="Arial"/>
                <a:ea typeface="Arial"/>
                <a:cs typeface="Arial"/>
                <a:sym typeface="Arial"/>
              </a:rPr>
              <a:t>Curriculum for Excellence</a:t>
            </a:r>
            <a:endParaRPr sz="6000">
              <a:solidFill>
                <a:schemeClr val="accent1"/>
              </a:solidFill>
              <a:latin typeface="Arial"/>
              <a:ea typeface="Arial"/>
              <a:cs typeface="Arial"/>
              <a:sym typeface="Arial"/>
            </a:endParaRPr>
          </a:p>
        </p:txBody>
      </p:sp>
      <p:sp>
        <p:nvSpPr>
          <p:cNvPr id="138" name="Google Shape;138;p3"/>
          <p:cNvSpPr txBox="1">
            <a:spLocks noGrp="1"/>
          </p:cNvSpPr>
          <p:nvPr>
            <p:ph type="body" idx="4294967295"/>
          </p:nvPr>
        </p:nvSpPr>
        <p:spPr>
          <a:xfrm>
            <a:off x="422031" y="1991291"/>
            <a:ext cx="11500338" cy="35185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latin typeface="Arial Narrow"/>
              <a:ea typeface="Arial Narrow"/>
              <a:cs typeface="Arial Narrow"/>
              <a:sym typeface="Arial Narrow"/>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pic>
        <p:nvPicPr>
          <p:cNvPr id="139" name="Google Shape;139;p3"/>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140" name="Google Shape;140;p3"/>
          <p:cNvPicPr preferRelativeResize="0"/>
          <p:nvPr/>
        </p:nvPicPr>
        <p:blipFill rotWithShape="1">
          <a:blip r:embed="rId4">
            <a:alphaModFix/>
          </a:blip>
          <a:srcRect/>
          <a:stretch/>
        </p:blipFill>
        <p:spPr>
          <a:xfrm>
            <a:off x="10626361" y="165629"/>
            <a:ext cx="1383849" cy="1623524"/>
          </a:xfrm>
          <a:prstGeom prst="rect">
            <a:avLst/>
          </a:prstGeom>
          <a:noFill/>
          <a:ln>
            <a:noFill/>
          </a:ln>
        </p:spPr>
      </p:pic>
      <p:sp>
        <p:nvSpPr>
          <p:cNvPr id="141" name="Google Shape;141;p3"/>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p3" descr="https://pbs.twimg.com/media/DDLeVKgXsAEYpEC.jpg:large"/>
          <p:cNvPicPr preferRelativeResize="0"/>
          <p:nvPr/>
        </p:nvPicPr>
        <p:blipFill rotWithShape="1">
          <a:blip r:embed="rId5">
            <a:alphaModFix/>
          </a:blip>
          <a:srcRect t="14187" b="57438"/>
          <a:stretch/>
        </p:blipFill>
        <p:spPr>
          <a:xfrm>
            <a:off x="701391" y="1770265"/>
            <a:ext cx="9869589" cy="3347043"/>
          </a:xfrm>
          <a:prstGeom prst="rect">
            <a:avLst/>
          </a:prstGeom>
          <a:noFill/>
          <a:ln>
            <a:noFill/>
          </a:ln>
        </p:spPr>
      </p:pic>
      <p:sp>
        <p:nvSpPr>
          <p:cNvPr id="143" name="Google Shape;143;p3"/>
          <p:cNvSpPr/>
          <p:nvPr/>
        </p:nvSpPr>
        <p:spPr>
          <a:xfrm>
            <a:off x="1286539" y="5324860"/>
            <a:ext cx="9058939"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This is a simple guide showing how children may move through the levels of CfE.  All children progress at their own pace and work is differentiated to support their learning.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idx="4294967295"/>
          </p:nvPr>
        </p:nvSpPr>
        <p:spPr>
          <a:xfrm>
            <a:off x="1524000" y="365125"/>
            <a:ext cx="8991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6000"/>
              <a:buFont typeface="Arial"/>
              <a:buNone/>
            </a:pPr>
            <a:r>
              <a:rPr lang="en-GB" sz="6000">
                <a:solidFill>
                  <a:schemeClr val="accent1"/>
                </a:solidFill>
                <a:latin typeface="Arial"/>
                <a:ea typeface="Arial"/>
                <a:cs typeface="Arial"/>
                <a:sym typeface="Arial"/>
              </a:rPr>
              <a:t>Vision and Values</a:t>
            </a:r>
            <a:endParaRPr sz="6000">
              <a:solidFill>
                <a:schemeClr val="accent1"/>
              </a:solidFill>
              <a:latin typeface="Arial"/>
              <a:ea typeface="Arial"/>
              <a:cs typeface="Arial"/>
              <a:sym typeface="Arial"/>
            </a:endParaRPr>
          </a:p>
        </p:txBody>
      </p:sp>
      <p:sp>
        <p:nvSpPr>
          <p:cNvPr id="150" name="Google Shape;150;p4"/>
          <p:cNvSpPr txBox="1">
            <a:spLocks noGrp="1"/>
          </p:cNvSpPr>
          <p:nvPr>
            <p:ph type="body" idx="4294967295"/>
          </p:nvPr>
        </p:nvSpPr>
        <p:spPr>
          <a:xfrm>
            <a:off x="422031" y="1991291"/>
            <a:ext cx="11500338" cy="35185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latin typeface="Arial Narrow"/>
              <a:ea typeface="Arial Narrow"/>
              <a:cs typeface="Arial Narrow"/>
              <a:sym typeface="Arial Narrow"/>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pic>
        <p:nvPicPr>
          <p:cNvPr id="151" name="Google Shape;151;p4"/>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152" name="Google Shape;152;p4"/>
          <p:cNvPicPr preferRelativeResize="0"/>
          <p:nvPr/>
        </p:nvPicPr>
        <p:blipFill rotWithShape="1">
          <a:blip r:embed="rId4">
            <a:alphaModFix/>
          </a:blip>
          <a:srcRect/>
          <a:stretch/>
        </p:blipFill>
        <p:spPr>
          <a:xfrm>
            <a:off x="10626361" y="165629"/>
            <a:ext cx="1383849" cy="1623524"/>
          </a:xfrm>
          <a:prstGeom prst="rect">
            <a:avLst/>
          </a:prstGeom>
          <a:noFill/>
          <a:ln>
            <a:noFill/>
          </a:ln>
        </p:spPr>
      </p:pic>
      <p:sp>
        <p:nvSpPr>
          <p:cNvPr id="153" name="Google Shape;153;p4"/>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4"/>
          <p:cNvSpPr/>
          <p:nvPr/>
        </p:nvSpPr>
        <p:spPr>
          <a:xfrm>
            <a:off x="1945758" y="2356312"/>
            <a:ext cx="7814930" cy="299030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4400"/>
              <a:buFont typeface="Arial"/>
              <a:buNone/>
            </a:pPr>
            <a:r>
              <a:rPr lang="en-GB" sz="4400" b="1" i="0" u="none" strike="noStrike" cap="none">
                <a:solidFill>
                  <a:srgbClr val="B4C6E7"/>
                </a:solidFill>
                <a:latin typeface="Dancing Script"/>
                <a:ea typeface="Dancing Script"/>
                <a:cs typeface="Dancing Script"/>
                <a:sym typeface="Dancing Script"/>
              </a:rPr>
              <a:t>Kind  </a:t>
            </a:r>
            <a:r>
              <a:rPr lang="en-GB" sz="4400" b="1" i="0" u="none" strike="noStrike" cap="none">
                <a:solidFill>
                  <a:schemeClr val="dk1"/>
                </a:solidFill>
                <a:latin typeface="Dancing Script"/>
                <a:ea typeface="Dancing Script"/>
                <a:cs typeface="Dancing Script"/>
                <a:sym typeface="Dancing Script"/>
              </a:rPr>
              <a:t>   </a:t>
            </a:r>
            <a:r>
              <a:rPr lang="en-GB" sz="4400" b="1" i="0" u="none" strike="noStrike" cap="none">
                <a:solidFill>
                  <a:srgbClr val="8EAADB"/>
                </a:solidFill>
                <a:latin typeface="Dancing Script"/>
                <a:ea typeface="Dancing Script"/>
                <a:cs typeface="Dancing Script"/>
                <a:sym typeface="Dancing Script"/>
              </a:rPr>
              <a:t>Fair</a:t>
            </a:r>
            <a:r>
              <a:rPr lang="en-GB" sz="4400" b="1" i="0" u="none" strike="noStrike" cap="none">
                <a:solidFill>
                  <a:schemeClr val="dk1"/>
                </a:solidFill>
                <a:latin typeface="Dancing Script"/>
                <a:ea typeface="Dancing Script"/>
                <a:cs typeface="Dancing Script"/>
                <a:sym typeface="Dancing Script"/>
              </a:rPr>
              <a:t>     </a:t>
            </a:r>
            <a:r>
              <a:rPr lang="en-GB" sz="4400" b="1" i="0" u="none" strike="noStrike" cap="none">
                <a:solidFill>
                  <a:srgbClr val="2F5496"/>
                </a:solidFill>
                <a:latin typeface="Dancing Script"/>
                <a:ea typeface="Dancing Script"/>
                <a:cs typeface="Dancing Script"/>
                <a:sym typeface="Dancing Script"/>
              </a:rPr>
              <a:t>Hardworking</a:t>
            </a:r>
            <a:r>
              <a:rPr lang="en-GB" sz="4400" b="1" i="0" u="none" strike="noStrike" cap="none">
                <a:solidFill>
                  <a:schemeClr val="dk1"/>
                </a:solidFill>
                <a:latin typeface="Dancing Script"/>
                <a:ea typeface="Dancing Script"/>
                <a:cs typeface="Dancing Script"/>
                <a:sym typeface="Dancing Script"/>
              </a:rPr>
              <a:t>     </a:t>
            </a:r>
            <a:r>
              <a:rPr lang="en-GB" sz="4400" b="1" i="0" u="none" strike="noStrike" cap="none">
                <a:solidFill>
                  <a:srgbClr val="2F5496"/>
                </a:solidFill>
                <a:latin typeface="Dancing Script"/>
                <a:ea typeface="Dancing Script"/>
                <a:cs typeface="Dancing Script"/>
                <a:sym typeface="Dancing Script"/>
              </a:rPr>
              <a:t>Confident</a:t>
            </a:r>
            <a:r>
              <a:rPr lang="en-GB" sz="4400" b="1" i="0" u="none" strike="noStrike" cap="none">
                <a:solidFill>
                  <a:schemeClr val="dk1"/>
                </a:solidFill>
                <a:latin typeface="Dancing Script"/>
                <a:ea typeface="Dancing Script"/>
                <a:cs typeface="Dancing Script"/>
                <a:sym typeface="Dancing Script"/>
              </a:rPr>
              <a:t>     </a:t>
            </a:r>
            <a:r>
              <a:rPr lang="en-GB" sz="4400" b="1" i="0" u="none" strike="noStrike" cap="none">
                <a:solidFill>
                  <a:srgbClr val="1F3864"/>
                </a:solidFill>
                <a:latin typeface="Dancing Script"/>
                <a:ea typeface="Dancing Script"/>
                <a:cs typeface="Dancing Script"/>
                <a:sym typeface="Dancing Script"/>
              </a:rPr>
              <a:t>Respectful</a:t>
            </a:r>
            <a:r>
              <a:rPr lang="en-GB" sz="4400" b="1" i="0" u="none" strike="noStrike" cap="none">
                <a:solidFill>
                  <a:schemeClr val="dk1"/>
                </a:solidFill>
                <a:latin typeface="Dancing Script"/>
                <a:ea typeface="Dancing Script"/>
                <a:cs typeface="Dancing Script"/>
                <a:sym typeface="Dancing Script"/>
              </a:rPr>
              <a:t>     </a:t>
            </a:r>
            <a:r>
              <a:rPr lang="en-GB" sz="4400" b="1" i="0" u="none" strike="noStrike" cap="none">
                <a:solidFill>
                  <a:srgbClr val="222A35"/>
                </a:solidFill>
                <a:latin typeface="Dancing Script"/>
                <a:ea typeface="Dancing Script"/>
                <a:cs typeface="Dancing Script"/>
                <a:sym typeface="Dancing Script"/>
              </a:rPr>
              <a:t>Responsible</a:t>
            </a: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5"/>
          <p:cNvPicPr preferRelativeResize="0"/>
          <p:nvPr/>
        </p:nvPicPr>
        <p:blipFill rotWithShape="1">
          <a:blip r:embed="rId3">
            <a:alphaModFix/>
          </a:blip>
          <a:srcRect/>
          <a:stretch/>
        </p:blipFill>
        <p:spPr>
          <a:xfrm>
            <a:off x="175697" y="171615"/>
            <a:ext cx="1115616" cy="1208815"/>
          </a:xfrm>
          <a:prstGeom prst="rect">
            <a:avLst/>
          </a:prstGeom>
          <a:noFill/>
          <a:ln>
            <a:noFill/>
          </a:ln>
        </p:spPr>
      </p:pic>
      <p:sp>
        <p:nvSpPr>
          <p:cNvPr id="161" name="Google Shape;161;p5"/>
          <p:cNvSpPr txBox="1"/>
          <p:nvPr/>
        </p:nvSpPr>
        <p:spPr>
          <a:xfrm>
            <a:off x="1541721" y="1626781"/>
            <a:ext cx="9633098" cy="3877985"/>
          </a:xfrm>
          <a:prstGeom prst="rect">
            <a:avLst/>
          </a:prstGeom>
          <a:noFill/>
          <a:ln w="28575" cap="flat" cmpd="sng">
            <a:solidFill>
              <a:srgbClr val="374C8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Recursive"/>
                <a:ea typeface="Recursive"/>
                <a:cs typeface="Recursive"/>
                <a:sym typeface="Recursive"/>
              </a:rPr>
              <a:t>School Improvement Plan 2022 - 2023</a:t>
            </a:r>
            <a:endParaRPr sz="3200" b="1" i="0" u="none" strike="noStrike" cap="none">
              <a:solidFill>
                <a:schemeClr val="dk1"/>
              </a:solidFill>
              <a:latin typeface="Recursive"/>
              <a:ea typeface="Recursive"/>
              <a:cs typeface="Recursive"/>
              <a:sym typeface="Recursiv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chemeClr val="dk1"/>
              </a:solidFill>
              <a:latin typeface="Recursive"/>
              <a:ea typeface="Recursive"/>
              <a:cs typeface="Recursive"/>
              <a:sym typeface="Recursive"/>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Recursive"/>
                <a:ea typeface="Recursive"/>
                <a:cs typeface="Recursive"/>
                <a:sym typeface="Recursive"/>
              </a:rPr>
              <a:t>Priority 1 	</a:t>
            </a:r>
            <a:r>
              <a:rPr lang="en-GB" sz="2800" b="0" i="0" u="none" strike="noStrike" cap="none">
                <a:solidFill>
                  <a:schemeClr val="dk1"/>
                </a:solidFill>
                <a:latin typeface="Recursive"/>
                <a:ea typeface="Recursive"/>
                <a:cs typeface="Recursive"/>
                <a:sym typeface="Recursive"/>
              </a:rPr>
              <a:t>Improvement in attainment and achievement (literacy and numeracy).</a:t>
            </a:r>
            <a:endParaRPr sz="2800" b="0" i="0" u="none" strike="noStrike" cap="none">
              <a:solidFill>
                <a:schemeClr val="dk1"/>
              </a:solidFill>
              <a:latin typeface="Recursive"/>
              <a:ea typeface="Recursive"/>
              <a:cs typeface="Recursive"/>
              <a:sym typeface="Recursive"/>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Recursive"/>
                <a:ea typeface="Recursive"/>
                <a:cs typeface="Recursive"/>
                <a:sym typeface="Recursive"/>
              </a:rPr>
              <a:t>Priority 2 </a:t>
            </a:r>
            <a:r>
              <a:rPr lang="en-GB" sz="2400" b="1" i="0" u="none" strike="noStrike" cap="none">
                <a:solidFill>
                  <a:schemeClr val="dk1"/>
                </a:solidFill>
                <a:latin typeface="Recursive"/>
                <a:ea typeface="Recursive"/>
                <a:cs typeface="Recursive"/>
                <a:sym typeface="Recursive"/>
              </a:rPr>
              <a:t>	</a:t>
            </a:r>
            <a:r>
              <a:rPr lang="en-GB" sz="2800" b="0" i="0" u="none" strike="noStrike" cap="none">
                <a:solidFill>
                  <a:schemeClr val="dk1"/>
                </a:solidFill>
                <a:latin typeface="Recursive"/>
                <a:ea typeface="Recursive"/>
                <a:cs typeface="Recursive"/>
                <a:sym typeface="Recursive"/>
              </a:rPr>
              <a:t>Included, Engaged and Involved: Wellbeing and Equity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Recursive"/>
                <a:ea typeface="Recursive"/>
                <a:cs typeface="Recursive"/>
                <a:sym typeface="Recursive"/>
              </a:rPr>
              <a:t>Priority 3 	</a:t>
            </a:r>
            <a:r>
              <a:rPr lang="en-GB" sz="2800" b="0" i="0" u="none" strike="noStrike" cap="none">
                <a:solidFill>
                  <a:schemeClr val="dk1"/>
                </a:solidFill>
                <a:latin typeface="Recursive"/>
                <a:ea typeface="Recursive"/>
                <a:cs typeface="Recursive"/>
                <a:sym typeface="Recursive"/>
              </a:rPr>
              <a:t>Use of digital technology to support learning</a:t>
            </a:r>
            <a:endParaRPr sz="2800" b="0" i="0" u="none" strike="noStrike" cap="none">
              <a:solidFill>
                <a:schemeClr val="dk1"/>
              </a:solidFill>
              <a:latin typeface="Recursive"/>
              <a:ea typeface="Recursive"/>
              <a:cs typeface="Recursive"/>
              <a:sym typeface="Recursive"/>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ecursive"/>
              <a:ea typeface="Recursive"/>
              <a:cs typeface="Recursive"/>
              <a:sym typeface="Recursive"/>
            </a:endParaRPr>
          </a:p>
          <a:p>
            <a:pPr marL="0" marR="0" lvl="0" indent="0" algn="r"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Recursive"/>
                <a:ea typeface="Recursive"/>
                <a:cs typeface="Recursive"/>
                <a:sym typeface="Recursive"/>
              </a:rPr>
              <a:t>Learners </a:t>
            </a:r>
            <a:r>
              <a:rPr lang="en-GB" sz="2400" b="1" i="0" u="none" strike="noStrike" cap="none">
                <a:solidFill>
                  <a:schemeClr val="dk1"/>
                </a:solidFill>
                <a:latin typeface="Recursive"/>
                <a:ea typeface="Recursive"/>
                <a:cs typeface="Recursive"/>
                <a:sym typeface="Recursive"/>
              </a:rPr>
              <a:t>have the right to a good quality education.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Recursive"/>
                <a:ea typeface="Recursive"/>
                <a:cs typeface="Recursive"/>
                <a:sym typeface="Recursive"/>
              </a:rPr>
              <a:t> (Article 28, UNCRC</a:t>
            </a:r>
            <a:r>
              <a:rPr lang="en-GB" sz="2800" b="1" i="0" u="none" strike="noStrike" cap="none">
                <a:solidFill>
                  <a:schemeClr val="dk1"/>
                </a:solidFill>
                <a:latin typeface="Recursive"/>
                <a:ea typeface="Recursive"/>
                <a:cs typeface="Recursive"/>
                <a:sym typeface="Recursive"/>
              </a:rPr>
              <a:t>)</a:t>
            </a:r>
            <a:endParaRPr sz="1400" b="0" i="0" u="none" strike="noStrike" cap="none">
              <a:solidFill>
                <a:srgbClr val="000000"/>
              </a:solidFill>
              <a:latin typeface="Arial"/>
              <a:ea typeface="Arial"/>
              <a:cs typeface="Arial"/>
              <a:sym typeface="Arial"/>
            </a:endParaRPr>
          </a:p>
        </p:txBody>
      </p:sp>
      <p:sp>
        <p:nvSpPr>
          <p:cNvPr id="162" name="Google Shape;162;p5"/>
          <p:cNvSpPr txBox="1"/>
          <p:nvPr/>
        </p:nvSpPr>
        <p:spPr>
          <a:xfrm>
            <a:off x="2279575" y="6322686"/>
            <a:ext cx="7488832"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8FA1CF"/>
                </a:solidFill>
                <a:latin typeface="Dancing Script"/>
                <a:ea typeface="Dancing Script"/>
                <a:cs typeface="Dancing Script"/>
                <a:sym typeface="Dancing Script"/>
              </a:rPr>
              <a:t>Respectful, </a:t>
            </a:r>
            <a:r>
              <a:rPr lang="en-GB" sz="1600" b="1" i="0" u="none" strike="noStrike" cap="none">
                <a:solidFill>
                  <a:srgbClr val="374C81"/>
                </a:solidFill>
                <a:latin typeface="Dancing Script"/>
                <a:ea typeface="Dancing Script"/>
                <a:cs typeface="Dancing Script"/>
                <a:sym typeface="Dancing Script"/>
              </a:rPr>
              <a:t>Kind,</a:t>
            </a:r>
            <a:r>
              <a:rPr lang="en-GB" sz="1600" b="1" i="0" u="none" strike="noStrike" cap="none">
                <a:solidFill>
                  <a:srgbClr val="8FA1CF"/>
                </a:solidFill>
                <a:latin typeface="Dancing Script"/>
                <a:ea typeface="Dancing Script"/>
                <a:cs typeface="Dancing Script"/>
                <a:sym typeface="Dancing Script"/>
              </a:rPr>
              <a:t> </a:t>
            </a:r>
            <a:r>
              <a:rPr lang="en-GB" sz="1600" b="1" i="0" u="none" strike="noStrike" cap="none">
                <a:solidFill>
                  <a:srgbClr val="253356"/>
                </a:solidFill>
                <a:latin typeface="Dancing Script"/>
                <a:ea typeface="Dancing Script"/>
                <a:cs typeface="Dancing Script"/>
                <a:sym typeface="Dancing Script"/>
              </a:rPr>
              <a:t>Hardworking,</a:t>
            </a:r>
            <a:r>
              <a:rPr lang="en-GB" sz="1600" b="1" i="0" u="none" strike="noStrike" cap="none">
                <a:solidFill>
                  <a:srgbClr val="8FA1CF"/>
                </a:solidFill>
                <a:latin typeface="Dancing Script"/>
                <a:ea typeface="Dancing Script"/>
                <a:cs typeface="Dancing Script"/>
                <a:sym typeface="Dancing Script"/>
              </a:rPr>
              <a:t> Responsible</a:t>
            </a:r>
            <a:r>
              <a:rPr lang="en-GB" sz="1600" b="1" i="0" u="none" strike="noStrike" cap="none">
                <a:solidFill>
                  <a:srgbClr val="374C81"/>
                </a:solidFill>
                <a:latin typeface="Dancing Script"/>
                <a:ea typeface="Dancing Script"/>
                <a:cs typeface="Dancing Script"/>
                <a:sym typeface="Dancing Script"/>
              </a:rPr>
              <a:t>, Confident, </a:t>
            </a:r>
            <a:r>
              <a:rPr lang="en-GB" sz="1600" b="1" i="0" u="none" strike="noStrike" cap="none">
                <a:solidFill>
                  <a:srgbClr val="253356"/>
                </a:solidFill>
                <a:latin typeface="Dancing Script"/>
                <a:ea typeface="Dancing Script"/>
                <a:cs typeface="Dancing Script"/>
                <a:sym typeface="Dancing Script"/>
              </a:rPr>
              <a:t>Fair</a:t>
            </a:r>
            <a:endParaRPr sz="1400" b="0" i="0" u="none" strike="noStrike" cap="none">
              <a:solidFill>
                <a:srgbClr val="000000"/>
              </a:solidFill>
              <a:latin typeface="Arial"/>
              <a:ea typeface="Arial"/>
              <a:cs typeface="Arial"/>
              <a:sym typeface="Arial"/>
            </a:endParaRPr>
          </a:p>
        </p:txBody>
      </p:sp>
      <p:pic>
        <p:nvPicPr>
          <p:cNvPr id="163" name="Google Shape;163;p5"/>
          <p:cNvPicPr preferRelativeResize="0"/>
          <p:nvPr/>
        </p:nvPicPr>
        <p:blipFill rotWithShape="1">
          <a:blip r:embed="rId4">
            <a:alphaModFix/>
          </a:blip>
          <a:srcRect/>
          <a:stretch/>
        </p:blipFill>
        <p:spPr>
          <a:xfrm>
            <a:off x="10854838" y="171615"/>
            <a:ext cx="1000248" cy="1173486"/>
          </a:xfrm>
          <a:prstGeom prst="rect">
            <a:avLst/>
          </a:prstGeom>
          <a:noFill/>
          <a:ln>
            <a:noFill/>
          </a:ln>
        </p:spPr>
      </p:pic>
      <p:sp>
        <p:nvSpPr>
          <p:cNvPr id="164" name="Google Shape;164;p5"/>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idx="4294967295"/>
          </p:nvPr>
        </p:nvSpPr>
        <p:spPr>
          <a:xfrm>
            <a:off x="1524000" y="365125"/>
            <a:ext cx="8991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4400"/>
              <a:buFont typeface="Arial"/>
              <a:buNone/>
            </a:pPr>
            <a:r>
              <a:rPr lang="en-GB">
                <a:solidFill>
                  <a:schemeClr val="accent1"/>
                </a:solidFill>
                <a:latin typeface="Arial"/>
                <a:ea typeface="Arial"/>
                <a:cs typeface="Arial"/>
                <a:sym typeface="Arial"/>
              </a:rPr>
              <a:t>Health and Wellbeing </a:t>
            </a:r>
            <a:endParaRPr sz="3600">
              <a:solidFill>
                <a:schemeClr val="accent1"/>
              </a:solidFill>
              <a:latin typeface="Arial"/>
              <a:ea typeface="Arial"/>
              <a:cs typeface="Arial"/>
              <a:sym typeface="Arial"/>
            </a:endParaRPr>
          </a:p>
        </p:txBody>
      </p:sp>
      <p:sp>
        <p:nvSpPr>
          <p:cNvPr id="170" name="Google Shape;170;p7"/>
          <p:cNvSpPr txBox="1">
            <a:spLocks noGrp="1"/>
          </p:cNvSpPr>
          <p:nvPr>
            <p:ph type="body" idx="4294967295"/>
          </p:nvPr>
        </p:nvSpPr>
        <p:spPr>
          <a:xfrm>
            <a:off x="666427" y="2020903"/>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latin typeface="Arial"/>
                <a:ea typeface="Arial"/>
                <a:cs typeface="Arial"/>
                <a:sym typeface="Arial"/>
              </a:rPr>
              <a:t>We will be focussing on:</a:t>
            </a:r>
            <a:endParaRPr/>
          </a:p>
          <a:p>
            <a:pPr marL="0" lvl="0" indent="0" algn="l" rtl="0">
              <a:lnSpc>
                <a:spcPct val="90000"/>
              </a:lnSpc>
              <a:spcBef>
                <a:spcPts val="0"/>
              </a:spcBef>
              <a:spcAft>
                <a:spcPts val="0"/>
              </a:spcAft>
              <a:buClr>
                <a:schemeClr val="dk1"/>
              </a:buClr>
              <a:buSzPts val="2800"/>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GB">
                <a:latin typeface="Arial"/>
                <a:ea typeface="Arial"/>
                <a:cs typeface="Arial"/>
                <a:sym typeface="Arial"/>
              </a:rPr>
              <a:t>Building Resilience Programme</a:t>
            </a:r>
            <a:endParaRPr/>
          </a:p>
          <a:p>
            <a:pPr marL="0" lvl="0" indent="0" algn="l" rtl="0">
              <a:lnSpc>
                <a:spcPct val="90000"/>
              </a:lnSpc>
              <a:spcBef>
                <a:spcPts val="0"/>
              </a:spcBef>
              <a:spcAft>
                <a:spcPts val="0"/>
              </a:spcAft>
              <a:buClr>
                <a:schemeClr val="dk1"/>
              </a:buClr>
              <a:buSzPts val="2800"/>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GB">
                <a:latin typeface="Arial"/>
                <a:ea typeface="Arial"/>
                <a:cs typeface="Arial"/>
                <a:sym typeface="Arial"/>
              </a:rPr>
              <a:t>Wellbeing Indicators</a:t>
            </a:r>
            <a:endParaRPr/>
          </a:p>
          <a:p>
            <a:pPr marL="0" lvl="0" indent="0" algn="l" rtl="0">
              <a:lnSpc>
                <a:spcPct val="90000"/>
              </a:lnSpc>
              <a:spcBef>
                <a:spcPts val="0"/>
              </a:spcBef>
              <a:spcAft>
                <a:spcPts val="0"/>
              </a:spcAft>
              <a:buClr>
                <a:schemeClr val="dk1"/>
              </a:buClr>
              <a:buSzPts val="2800"/>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GB">
                <a:latin typeface="Arial"/>
                <a:ea typeface="Arial"/>
                <a:cs typeface="Arial"/>
                <a:sym typeface="Arial"/>
              </a:rPr>
              <a:t>2x hours of PE each week.</a:t>
            </a:r>
            <a:endParaRPr/>
          </a:p>
          <a:p>
            <a:pPr marL="0" lvl="0" indent="0" algn="l" rtl="0">
              <a:lnSpc>
                <a:spcPct val="90000"/>
              </a:lnSpc>
              <a:spcBef>
                <a:spcPts val="0"/>
              </a:spcBef>
              <a:spcAft>
                <a:spcPts val="0"/>
              </a:spcAft>
              <a:buClr>
                <a:schemeClr val="dk1"/>
              </a:buClr>
              <a:buSzPts val="2800"/>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GB">
                <a:latin typeface="Arial"/>
                <a:ea typeface="Arial"/>
                <a:cs typeface="Arial"/>
                <a:sym typeface="Arial"/>
              </a:rPr>
              <a:t>Relationships, Sexual Health and Parent Hood </a:t>
            </a:r>
            <a:endParaRPr/>
          </a:p>
          <a:p>
            <a:pPr marL="0" lvl="0" indent="0" algn="l" rtl="0">
              <a:lnSpc>
                <a:spcPct val="90000"/>
              </a:lnSpc>
              <a:spcBef>
                <a:spcPts val="0"/>
              </a:spcBef>
              <a:spcAft>
                <a:spcPts val="0"/>
              </a:spcAft>
              <a:buClr>
                <a:schemeClr val="dk1"/>
              </a:buClr>
              <a:buSzPts val="2800"/>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2800"/>
              <a:buNone/>
            </a:pPr>
            <a:r>
              <a:rPr lang="en-GB">
                <a:latin typeface="Arial"/>
                <a:ea typeface="Arial"/>
                <a:cs typeface="Arial"/>
                <a:sym typeface="Arial"/>
              </a:rPr>
              <a:t>Zones of Regulation</a:t>
            </a:r>
            <a:endParaRPr>
              <a:latin typeface="Arial"/>
              <a:ea typeface="Arial"/>
              <a:cs typeface="Arial"/>
              <a:sym typeface="Arial"/>
            </a:endParaRPr>
          </a:p>
        </p:txBody>
      </p:sp>
      <p:pic>
        <p:nvPicPr>
          <p:cNvPr id="171" name="Google Shape;171;p7"/>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172" name="Google Shape;172;p7"/>
          <p:cNvPicPr preferRelativeResize="0"/>
          <p:nvPr/>
        </p:nvPicPr>
        <p:blipFill rotWithShape="1">
          <a:blip r:embed="rId4">
            <a:alphaModFix/>
          </a:blip>
          <a:srcRect/>
          <a:stretch/>
        </p:blipFill>
        <p:spPr>
          <a:xfrm>
            <a:off x="10626361" y="165629"/>
            <a:ext cx="1383849" cy="1623524"/>
          </a:xfrm>
          <a:prstGeom prst="rect">
            <a:avLst/>
          </a:prstGeom>
          <a:noFill/>
          <a:ln>
            <a:noFill/>
          </a:ln>
        </p:spPr>
      </p:pic>
      <p:sp>
        <p:nvSpPr>
          <p:cNvPr id="173" name="Google Shape;173;p7"/>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7"/>
          <p:cNvPicPr preferRelativeResize="0"/>
          <p:nvPr/>
        </p:nvPicPr>
        <p:blipFill rotWithShape="1">
          <a:blip r:embed="rId5">
            <a:alphaModFix/>
          </a:blip>
          <a:srcRect/>
          <a:stretch/>
        </p:blipFill>
        <p:spPr>
          <a:xfrm rot="392235">
            <a:off x="8672858" y="4618084"/>
            <a:ext cx="2817687" cy="1524322"/>
          </a:xfrm>
          <a:prstGeom prst="rect">
            <a:avLst/>
          </a:prstGeom>
          <a:noFill/>
          <a:ln>
            <a:noFill/>
          </a:ln>
        </p:spPr>
      </p:pic>
      <p:pic>
        <p:nvPicPr>
          <p:cNvPr id="175" name="Google Shape;175;p7"/>
          <p:cNvPicPr preferRelativeResize="0"/>
          <p:nvPr/>
        </p:nvPicPr>
        <p:blipFill rotWithShape="1">
          <a:blip r:embed="rId6">
            <a:alphaModFix/>
          </a:blip>
          <a:srcRect/>
          <a:stretch/>
        </p:blipFill>
        <p:spPr>
          <a:xfrm rot="-651382">
            <a:off x="9442748" y="2579030"/>
            <a:ext cx="2367227" cy="16756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idx="4294967295"/>
          </p:nvPr>
        </p:nvSpPr>
        <p:spPr>
          <a:xfrm>
            <a:off x="1524000" y="365125"/>
            <a:ext cx="8991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4400"/>
              <a:buFont typeface="Arial"/>
              <a:buNone/>
            </a:pPr>
            <a:r>
              <a:rPr lang="en-GB">
                <a:solidFill>
                  <a:schemeClr val="accent1"/>
                </a:solidFill>
                <a:latin typeface="Arial"/>
                <a:ea typeface="Arial"/>
                <a:cs typeface="Arial"/>
                <a:sym typeface="Arial"/>
              </a:rPr>
              <a:t>Literacy</a:t>
            </a:r>
            <a:endParaRPr sz="3600">
              <a:solidFill>
                <a:schemeClr val="accent1"/>
              </a:solidFill>
              <a:latin typeface="Arial"/>
              <a:ea typeface="Arial"/>
              <a:cs typeface="Arial"/>
              <a:sym typeface="Arial"/>
            </a:endParaRPr>
          </a:p>
        </p:txBody>
      </p:sp>
      <p:sp>
        <p:nvSpPr>
          <p:cNvPr id="181" name="Google Shape;181;p8"/>
          <p:cNvSpPr txBox="1">
            <a:spLocks noGrp="1"/>
          </p:cNvSpPr>
          <p:nvPr>
            <p:ph type="body" idx="4294967295"/>
          </p:nvPr>
        </p:nvSpPr>
        <p:spPr>
          <a:xfrm>
            <a:off x="666427" y="2020903"/>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50800" algn="l" rtl="0">
              <a:lnSpc>
                <a:spcPct val="90000"/>
              </a:lnSpc>
              <a:spcBef>
                <a:spcPts val="0"/>
              </a:spcBef>
              <a:spcAft>
                <a:spcPts val="0"/>
              </a:spcAft>
              <a:buClr>
                <a:schemeClr val="dk1"/>
              </a:buClr>
              <a:buSzPct val="117647"/>
              <a:buNone/>
            </a:pPr>
            <a:r>
              <a:rPr lang="en-GB">
                <a:latin typeface="Arial"/>
                <a:ea typeface="Arial"/>
                <a:cs typeface="Arial"/>
                <a:sym typeface="Arial"/>
              </a:rPr>
              <a:t>RWInc</a:t>
            </a:r>
            <a:endParaRPr>
              <a:latin typeface="Arial"/>
              <a:ea typeface="Arial"/>
              <a:cs typeface="Arial"/>
              <a:sym typeface="Arial"/>
            </a:endParaRPr>
          </a:p>
          <a:p>
            <a:pPr marL="228600" lvl="0" indent="-50800" algn="l" rtl="0">
              <a:lnSpc>
                <a:spcPct val="90000"/>
              </a:lnSpc>
              <a:spcBef>
                <a:spcPts val="0"/>
              </a:spcBef>
              <a:spcAft>
                <a:spcPts val="0"/>
              </a:spcAft>
              <a:buClr>
                <a:schemeClr val="dk1"/>
              </a:buClr>
              <a:buSzPct val="117647"/>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ct val="117647"/>
              <a:buNone/>
            </a:pPr>
            <a:r>
              <a:rPr lang="en-GB">
                <a:latin typeface="Arial"/>
                <a:ea typeface="Arial"/>
                <a:cs typeface="Arial"/>
                <a:sym typeface="Arial"/>
              </a:rPr>
              <a:t>Handwriting</a:t>
            </a:r>
            <a:endParaRPr/>
          </a:p>
          <a:p>
            <a:pPr marL="228600" lvl="0" indent="-50800" algn="l" rtl="0">
              <a:lnSpc>
                <a:spcPct val="90000"/>
              </a:lnSpc>
              <a:spcBef>
                <a:spcPts val="0"/>
              </a:spcBef>
              <a:spcAft>
                <a:spcPts val="0"/>
              </a:spcAft>
              <a:buClr>
                <a:schemeClr val="dk1"/>
              </a:buClr>
              <a:buSzPct val="117647"/>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ct val="117647"/>
              <a:buNone/>
            </a:pPr>
            <a:r>
              <a:rPr lang="en-GB">
                <a:latin typeface="Arial"/>
                <a:ea typeface="Arial"/>
                <a:cs typeface="Arial"/>
                <a:sym typeface="Arial"/>
              </a:rPr>
              <a:t>1x extended writing lesson per week</a:t>
            </a:r>
            <a:endParaRPr/>
          </a:p>
          <a:p>
            <a:pPr marL="228600" lvl="0" indent="-50800" algn="l" rtl="0">
              <a:lnSpc>
                <a:spcPct val="90000"/>
              </a:lnSpc>
              <a:spcBef>
                <a:spcPts val="0"/>
              </a:spcBef>
              <a:spcAft>
                <a:spcPts val="0"/>
              </a:spcAft>
              <a:buClr>
                <a:schemeClr val="dk1"/>
              </a:buClr>
              <a:buSzPct val="117647"/>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ct val="117647"/>
              <a:buNone/>
            </a:pPr>
            <a:r>
              <a:rPr lang="en-GB">
                <a:latin typeface="Arial"/>
                <a:ea typeface="Arial"/>
                <a:cs typeface="Arial"/>
                <a:sym typeface="Arial"/>
              </a:rPr>
              <a:t>Listening &amp; Talking, including Talking Ted</a:t>
            </a:r>
            <a:endParaRPr/>
          </a:p>
          <a:p>
            <a:pPr marL="228600" lvl="0" indent="-50800" algn="l" rtl="0">
              <a:lnSpc>
                <a:spcPct val="90000"/>
              </a:lnSpc>
              <a:spcBef>
                <a:spcPts val="0"/>
              </a:spcBef>
              <a:spcAft>
                <a:spcPts val="0"/>
              </a:spcAft>
              <a:buClr>
                <a:schemeClr val="dk1"/>
              </a:buClr>
              <a:buSzPct val="117647"/>
              <a:buNone/>
            </a:pPr>
            <a:endParaRPr>
              <a:latin typeface="Arial"/>
              <a:ea typeface="Arial"/>
              <a:cs typeface="Arial"/>
              <a:sym typeface="Arial"/>
            </a:endParaRPr>
          </a:p>
          <a:p>
            <a:pPr marL="228600" lvl="0" indent="-50800" algn="l" rtl="0">
              <a:lnSpc>
                <a:spcPct val="90000"/>
              </a:lnSpc>
              <a:spcBef>
                <a:spcPts val="0"/>
              </a:spcBef>
              <a:spcAft>
                <a:spcPts val="0"/>
              </a:spcAft>
              <a:buClr>
                <a:schemeClr val="dk1"/>
              </a:buClr>
              <a:buSzPct val="117647"/>
              <a:buNone/>
            </a:pPr>
            <a:r>
              <a:rPr lang="en-GB">
                <a:latin typeface="Arial"/>
                <a:ea typeface="Arial"/>
                <a:cs typeface="Arial"/>
                <a:sym typeface="Arial"/>
              </a:rPr>
              <a:t>Play based learning</a:t>
            </a:r>
            <a:endParaRPr/>
          </a:p>
          <a:p>
            <a:pPr marL="228600" lvl="0" indent="-50800" algn="l" rtl="0">
              <a:lnSpc>
                <a:spcPct val="90000"/>
              </a:lnSpc>
              <a:spcBef>
                <a:spcPts val="0"/>
              </a:spcBef>
              <a:spcAft>
                <a:spcPts val="0"/>
              </a:spcAft>
              <a:buClr>
                <a:schemeClr val="dk1"/>
              </a:buClr>
              <a:buSzPct val="126696"/>
              <a:buNone/>
            </a:pPr>
            <a:endParaRPr sz="2600">
              <a:latin typeface="Arial"/>
              <a:ea typeface="Arial"/>
              <a:cs typeface="Arial"/>
              <a:sym typeface="Arial"/>
            </a:endParaRPr>
          </a:p>
          <a:p>
            <a:pPr marL="228600" lvl="0" indent="-50800" algn="l" rtl="0">
              <a:lnSpc>
                <a:spcPct val="90000"/>
              </a:lnSpc>
              <a:spcBef>
                <a:spcPts val="0"/>
              </a:spcBef>
              <a:spcAft>
                <a:spcPts val="0"/>
              </a:spcAft>
              <a:buClr>
                <a:schemeClr val="dk1"/>
              </a:buClr>
              <a:buSzPct val="126696"/>
              <a:buNone/>
            </a:pPr>
            <a:r>
              <a:rPr lang="en-GB" sz="2600">
                <a:latin typeface="Arial"/>
                <a:ea typeface="Arial"/>
                <a:cs typeface="Arial"/>
                <a:sym typeface="Arial"/>
              </a:rPr>
              <a:t>Your child will receive a sheet which supports the practising of learning to read and write each new sound. They will get this each day that they learn a new sound. Talking to your child about their sounds will support them in consolidating their learning.</a:t>
            </a:r>
            <a:endParaRPr/>
          </a:p>
          <a:p>
            <a:pPr marL="228600" lvl="0" indent="-50800" algn="l" rtl="0">
              <a:lnSpc>
                <a:spcPct val="90000"/>
              </a:lnSpc>
              <a:spcBef>
                <a:spcPts val="0"/>
              </a:spcBef>
              <a:spcAft>
                <a:spcPts val="0"/>
              </a:spcAft>
              <a:buClr>
                <a:schemeClr val="dk1"/>
              </a:buClr>
              <a:buSzPct val="126696"/>
              <a:buNone/>
            </a:pPr>
            <a:endParaRPr sz="2600">
              <a:latin typeface="Arial"/>
              <a:ea typeface="Arial"/>
              <a:cs typeface="Arial"/>
              <a:sym typeface="Arial"/>
            </a:endParaRPr>
          </a:p>
          <a:p>
            <a:pPr marL="228600" lvl="0" indent="-50800" algn="l" rtl="0">
              <a:lnSpc>
                <a:spcPct val="90000"/>
              </a:lnSpc>
              <a:spcBef>
                <a:spcPts val="0"/>
              </a:spcBef>
              <a:spcAft>
                <a:spcPts val="0"/>
              </a:spcAft>
              <a:buClr>
                <a:schemeClr val="dk1"/>
              </a:buClr>
              <a:buSzPct val="126696"/>
              <a:buNone/>
            </a:pPr>
            <a:r>
              <a:rPr lang="en-GB" sz="2600">
                <a:latin typeface="Arial"/>
                <a:ea typeface="Arial"/>
                <a:cs typeface="Arial"/>
                <a:sym typeface="Arial"/>
              </a:rPr>
              <a:t>Reading books will be sent out weekly at the end of term 2/ beginning of term 3. These will also be used in class.</a:t>
            </a:r>
            <a:endParaRPr sz="2600">
              <a:latin typeface="Arial"/>
              <a:ea typeface="Arial"/>
              <a:cs typeface="Arial"/>
              <a:sym typeface="Arial"/>
            </a:endParaRPr>
          </a:p>
        </p:txBody>
      </p:sp>
      <p:pic>
        <p:nvPicPr>
          <p:cNvPr id="182" name="Google Shape;182;p8"/>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183" name="Google Shape;183;p8"/>
          <p:cNvPicPr preferRelativeResize="0"/>
          <p:nvPr/>
        </p:nvPicPr>
        <p:blipFill rotWithShape="1">
          <a:blip r:embed="rId4">
            <a:alphaModFix/>
          </a:blip>
          <a:srcRect/>
          <a:stretch/>
        </p:blipFill>
        <p:spPr>
          <a:xfrm>
            <a:off x="10626361" y="165629"/>
            <a:ext cx="1383849" cy="1623524"/>
          </a:xfrm>
          <a:prstGeom prst="rect">
            <a:avLst/>
          </a:prstGeom>
          <a:noFill/>
          <a:ln>
            <a:noFill/>
          </a:ln>
        </p:spPr>
      </p:pic>
      <p:sp>
        <p:nvSpPr>
          <p:cNvPr id="184" name="Google Shape;184;p8"/>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idx="4294967295"/>
          </p:nvPr>
        </p:nvSpPr>
        <p:spPr>
          <a:xfrm>
            <a:off x="1524000" y="365125"/>
            <a:ext cx="8991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4400"/>
              <a:buFont typeface="Arial"/>
              <a:buNone/>
            </a:pPr>
            <a:r>
              <a:rPr lang="en-GB">
                <a:solidFill>
                  <a:schemeClr val="accent1"/>
                </a:solidFill>
                <a:latin typeface="Arial"/>
                <a:ea typeface="Arial"/>
                <a:cs typeface="Arial"/>
                <a:sym typeface="Arial"/>
              </a:rPr>
              <a:t>Numeracy and Mathematics</a:t>
            </a:r>
            <a:endParaRPr sz="3600">
              <a:solidFill>
                <a:schemeClr val="accent1"/>
              </a:solidFill>
              <a:latin typeface="Arial"/>
              <a:ea typeface="Arial"/>
              <a:cs typeface="Arial"/>
              <a:sym typeface="Arial"/>
            </a:endParaRPr>
          </a:p>
        </p:txBody>
      </p:sp>
      <p:sp>
        <p:nvSpPr>
          <p:cNvPr id="190" name="Google Shape;190;p9"/>
          <p:cNvSpPr txBox="1">
            <a:spLocks noGrp="1"/>
          </p:cNvSpPr>
          <p:nvPr>
            <p:ph type="body" idx="4294967295"/>
          </p:nvPr>
        </p:nvSpPr>
        <p:spPr>
          <a:xfrm>
            <a:off x="666427" y="2020903"/>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8108"/>
              <a:buNone/>
            </a:pPr>
            <a:r>
              <a:rPr lang="en-GB">
                <a:latin typeface="Arial Narrow"/>
                <a:ea typeface="Arial Narrow"/>
                <a:cs typeface="Arial Narrow"/>
                <a:sym typeface="Arial Narrow"/>
              </a:rPr>
              <a:t>We follow a skills based progression program in line with the Curriculum for Excellence. This includes: number word sequences and numerals, number structures and place value, addition and subtraction, multiplication and division and fractions.</a:t>
            </a:r>
            <a:endParaRPr>
              <a:latin typeface="Arial Narrow"/>
              <a:ea typeface="Arial Narrow"/>
              <a:cs typeface="Arial Narrow"/>
              <a:sym typeface="Arial Narrow"/>
            </a:endParaRPr>
          </a:p>
          <a:p>
            <a:pPr marL="0" lvl="0" indent="0" algn="just" rtl="0">
              <a:lnSpc>
                <a:spcPct val="90000"/>
              </a:lnSpc>
              <a:spcBef>
                <a:spcPts val="0"/>
              </a:spcBef>
              <a:spcAft>
                <a:spcPts val="0"/>
              </a:spcAft>
              <a:buClr>
                <a:schemeClr val="dk1"/>
              </a:buClr>
              <a:buSzPct val="108108"/>
              <a:buNone/>
            </a:pPr>
            <a:endParaRPr>
              <a:latin typeface="Arial Narrow"/>
              <a:ea typeface="Arial Narrow"/>
              <a:cs typeface="Arial Narrow"/>
              <a:sym typeface="Arial Narrow"/>
            </a:endParaRPr>
          </a:p>
          <a:p>
            <a:pPr marL="0" lvl="0" indent="0" algn="just" rtl="0">
              <a:lnSpc>
                <a:spcPct val="90000"/>
              </a:lnSpc>
              <a:spcBef>
                <a:spcPts val="0"/>
              </a:spcBef>
              <a:spcAft>
                <a:spcPts val="0"/>
              </a:spcAft>
              <a:buClr>
                <a:schemeClr val="dk1"/>
              </a:buClr>
              <a:buSzPct val="108108"/>
              <a:buNone/>
            </a:pPr>
            <a:r>
              <a:rPr lang="en-GB">
                <a:latin typeface="Arial Narrow"/>
                <a:ea typeface="Arial Narrow"/>
                <a:cs typeface="Arial Narrow"/>
                <a:sym typeface="Arial Narrow"/>
              </a:rPr>
              <a:t>Play based learning</a:t>
            </a:r>
            <a:endParaRPr/>
          </a:p>
          <a:p>
            <a:pPr marL="0" lvl="0" indent="0" algn="just" rtl="0">
              <a:lnSpc>
                <a:spcPct val="90000"/>
              </a:lnSpc>
              <a:spcBef>
                <a:spcPts val="0"/>
              </a:spcBef>
              <a:spcAft>
                <a:spcPts val="0"/>
              </a:spcAft>
              <a:buClr>
                <a:schemeClr val="dk1"/>
              </a:buClr>
              <a:buSzPct val="108108"/>
              <a:buNone/>
            </a:pPr>
            <a:endParaRPr>
              <a:latin typeface="Arial Narrow"/>
              <a:ea typeface="Arial Narrow"/>
              <a:cs typeface="Arial Narrow"/>
              <a:sym typeface="Arial Narrow"/>
            </a:endParaRPr>
          </a:p>
          <a:p>
            <a:pPr marL="0" lvl="0" indent="0" algn="just" rtl="0">
              <a:lnSpc>
                <a:spcPct val="90000"/>
              </a:lnSpc>
              <a:spcBef>
                <a:spcPts val="0"/>
              </a:spcBef>
              <a:spcAft>
                <a:spcPts val="0"/>
              </a:spcAft>
              <a:buClr>
                <a:schemeClr val="dk1"/>
              </a:buClr>
              <a:buSzPct val="108108"/>
              <a:buNone/>
            </a:pPr>
            <a:r>
              <a:rPr lang="en-GB">
                <a:latin typeface="Arial Narrow"/>
                <a:ea typeface="Arial Narrow"/>
                <a:cs typeface="Arial Narrow"/>
                <a:sym typeface="Arial Narrow"/>
              </a:rPr>
              <a:t>Maths input</a:t>
            </a:r>
            <a:endParaRPr/>
          </a:p>
          <a:p>
            <a:pPr marL="0" lvl="0" indent="0" algn="just" rtl="0">
              <a:lnSpc>
                <a:spcPct val="90000"/>
              </a:lnSpc>
              <a:spcBef>
                <a:spcPts val="0"/>
              </a:spcBef>
              <a:spcAft>
                <a:spcPts val="0"/>
              </a:spcAft>
              <a:buClr>
                <a:schemeClr val="dk1"/>
              </a:buClr>
              <a:buSzPct val="108108"/>
              <a:buNone/>
            </a:pPr>
            <a:endParaRPr>
              <a:latin typeface="Arial Narrow"/>
              <a:ea typeface="Arial Narrow"/>
              <a:cs typeface="Arial Narrow"/>
              <a:sym typeface="Arial Narrow"/>
            </a:endParaRPr>
          </a:p>
          <a:p>
            <a:pPr marL="0" lvl="0" indent="0" algn="just" rtl="0">
              <a:lnSpc>
                <a:spcPct val="90000"/>
              </a:lnSpc>
              <a:spcBef>
                <a:spcPts val="0"/>
              </a:spcBef>
              <a:spcAft>
                <a:spcPts val="0"/>
              </a:spcAft>
              <a:buClr>
                <a:schemeClr val="dk1"/>
              </a:buClr>
              <a:buSzPct val="108108"/>
              <a:buNone/>
            </a:pPr>
            <a:r>
              <a:rPr lang="en-GB">
                <a:latin typeface="Arial Narrow"/>
                <a:ea typeface="Arial Narrow"/>
                <a:cs typeface="Arial Narrow"/>
                <a:sym typeface="Arial Narrow"/>
              </a:rPr>
              <a:t>Outdoor learning to learn new skills and consolidate existing learning.</a:t>
            </a:r>
            <a:endParaRPr/>
          </a:p>
          <a:p>
            <a:pPr marL="0" lvl="0" indent="0" algn="just" rtl="0">
              <a:lnSpc>
                <a:spcPct val="90000"/>
              </a:lnSpc>
              <a:spcBef>
                <a:spcPts val="0"/>
              </a:spcBef>
              <a:spcAft>
                <a:spcPts val="0"/>
              </a:spcAft>
              <a:buClr>
                <a:schemeClr val="dk1"/>
              </a:buClr>
              <a:buSzPct val="108108"/>
              <a:buNone/>
            </a:pPr>
            <a:endParaRPr>
              <a:latin typeface="Arial Narrow"/>
              <a:ea typeface="Arial Narrow"/>
              <a:cs typeface="Arial Narrow"/>
              <a:sym typeface="Arial Narrow"/>
            </a:endParaRPr>
          </a:p>
          <a:p>
            <a:pPr marL="0" lvl="0" indent="0" algn="just" rtl="0">
              <a:lnSpc>
                <a:spcPct val="90000"/>
              </a:lnSpc>
              <a:spcBef>
                <a:spcPts val="0"/>
              </a:spcBef>
              <a:spcAft>
                <a:spcPts val="0"/>
              </a:spcAft>
              <a:buClr>
                <a:schemeClr val="dk1"/>
              </a:buClr>
              <a:buSzPct val="108108"/>
              <a:buNone/>
            </a:pPr>
            <a:r>
              <a:rPr lang="en-GB">
                <a:latin typeface="Arial Narrow"/>
                <a:ea typeface="Arial Narrow"/>
                <a:cs typeface="Arial Narrow"/>
                <a:sym typeface="Arial Narrow"/>
              </a:rPr>
              <a:t>Learners will soon be receiving a “Blast Off with Numbers” pack. This will contain different materials and ideas for games to support the learning of numbers at home. </a:t>
            </a:r>
            <a:endParaRPr>
              <a:latin typeface="Arial Narrow"/>
              <a:ea typeface="Arial Narrow"/>
              <a:cs typeface="Arial Narrow"/>
              <a:sym typeface="Arial Narrow"/>
            </a:endParaRPr>
          </a:p>
        </p:txBody>
      </p:sp>
      <p:pic>
        <p:nvPicPr>
          <p:cNvPr id="191" name="Google Shape;191;p9"/>
          <p:cNvPicPr preferRelativeResize="0"/>
          <p:nvPr/>
        </p:nvPicPr>
        <p:blipFill rotWithShape="1">
          <a:blip r:embed="rId3">
            <a:alphaModFix/>
          </a:blip>
          <a:srcRect/>
          <a:stretch/>
        </p:blipFill>
        <p:spPr>
          <a:xfrm>
            <a:off x="150794" y="263243"/>
            <a:ext cx="1373206" cy="1626166"/>
          </a:xfrm>
          <a:prstGeom prst="rect">
            <a:avLst/>
          </a:prstGeom>
          <a:noFill/>
          <a:ln>
            <a:noFill/>
          </a:ln>
        </p:spPr>
      </p:pic>
      <p:pic>
        <p:nvPicPr>
          <p:cNvPr id="192" name="Google Shape;192;p9"/>
          <p:cNvPicPr preferRelativeResize="0"/>
          <p:nvPr/>
        </p:nvPicPr>
        <p:blipFill rotWithShape="1">
          <a:blip r:embed="rId4">
            <a:alphaModFix/>
          </a:blip>
          <a:srcRect/>
          <a:stretch/>
        </p:blipFill>
        <p:spPr>
          <a:xfrm>
            <a:off x="10626361" y="165629"/>
            <a:ext cx="1383849" cy="1623524"/>
          </a:xfrm>
          <a:prstGeom prst="rect">
            <a:avLst/>
          </a:prstGeom>
          <a:noFill/>
          <a:ln>
            <a:noFill/>
          </a:ln>
        </p:spPr>
      </p:pic>
      <p:sp>
        <p:nvSpPr>
          <p:cNvPr id="193" name="Google Shape;193;p9"/>
          <p:cNvSpPr/>
          <p:nvPr/>
        </p:nvSpPr>
        <p:spPr>
          <a:xfrm>
            <a:off x="150794" y="108489"/>
            <a:ext cx="11922386" cy="658298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966</Words>
  <Application>Microsoft Office PowerPoint</Application>
  <PresentationFormat>Widescreen</PresentationFormat>
  <Paragraphs>159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Dancing Script</vt:lpstr>
      <vt:lpstr>Recursive</vt:lpstr>
      <vt:lpstr>Arial Narrow</vt:lpstr>
      <vt:lpstr>Office Theme</vt:lpstr>
      <vt:lpstr>Primary 1  Welcome Meeting Tuesday 27th September 2022</vt:lpstr>
      <vt:lpstr>Meet the P1Team </vt:lpstr>
      <vt:lpstr>Other staff working  with P1</vt:lpstr>
      <vt:lpstr>Curriculum for Excellence</vt:lpstr>
      <vt:lpstr>Vision and Values</vt:lpstr>
      <vt:lpstr>PowerPoint Presentation</vt:lpstr>
      <vt:lpstr>Health and Wellbeing </vt:lpstr>
      <vt:lpstr>Literacy</vt:lpstr>
      <vt:lpstr>Numeracy and Mathematics</vt:lpstr>
      <vt:lpstr>Learning Contexts</vt:lpstr>
      <vt:lpstr>Learning Across the Curriculum</vt:lpstr>
      <vt:lpstr>Home Learning</vt:lpstr>
      <vt:lpstr>Communication</vt:lpstr>
      <vt:lpstr>Sharing our learning and  school news</vt:lpstr>
      <vt:lpstr>Reminders…</vt:lpstr>
      <vt:lpstr>What we are looking  forwards to about P1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1  Welcome Meeting Tuesday 27th September 2022</dc:title>
  <dc:creator>morgav78</dc:creator>
  <cp:lastModifiedBy>Hannah Matheson</cp:lastModifiedBy>
  <cp:revision>1</cp:revision>
  <dcterms:created xsi:type="dcterms:W3CDTF">2020-09-13T11:24:12Z</dcterms:created>
  <dcterms:modified xsi:type="dcterms:W3CDTF">2022-09-27T16:54:13Z</dcterms:modified>
</cp:coreProperties>
</file>